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ink/ink1.xml" ContentType="application/inkml+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2"/>
  </p:notesMasterIdLst>
  <p:sldIdLst>
    <p:sldId id="277" r:id="rId4"/>
    <p:sldId id="257" r:id="rId5"/>
    <p:sldId id="260" r:id="rId6"/>
    <p:sldId id="326" r:id="rId7"/>
    <p:sldId id="2076138288" r:id="rId8"/>
    <p:sldId id="2076138289" r:id="rId9"/>
    <p:sldId id="2076138290" r:id="rId10"/>
    <p:sldId id="2076138291" r:id="rId11"/>
    <p:sldId id="2076138292" r:id="rId12"/>
    <p:sldId id="2076138293" r:id="rId13"/>
    <p:sldId id="2076138294" r:id="rId14"/>
    <p:sldId id="2076138295" r:id="rId15"/>
    <p:sldId id="2076138296" r:id="rId16"/>
    <p:sldId id="2076138297" r:id="rId17"/>
    <p:sldId id="2076138298" r:id="rId18"/>
    <p:sldId id="258" r:id="rId19"/>
    <p:sldId id="2076138299" r:id="rId20"/>
    <p:sldId id="26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Segoe UI Semibold" panose="020B0702040204020203" pitchFamily="34" charset="0"/>
      <p:bold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2208"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Seth (APP SERVICES)" userId="7c44c492-b9fa-4a01-84a3-3fbba9276699" providerId="ADAL" clId="{69FCF8D4-5A2C-4864-967E-D6AE9CD6BCC6}"/>
    <pc:docChg chg="delSld modSld">
      <pc:chgData name="Gaurav Seth (APP SERVICES)" userId="7c44c492-b9fa-4a01-84a3-3fbba9276699" providerId="ADAL" clId="{69FCF8D4-5A2C-4864-967E-D6AE9CD6BCC6}" dt="2021-11-02T18:57:13.791" v="10" actId="20577"/>
      <pc:docMkLst>
        <pc:docMk/>
      </pc:docMkLst>
      <pc:sldChg chg="del">
        <pc:chgData name="Gaurav Seth (APP SERVICES)" userId="7c44c492-b9fa-4a01-84a3-3fbba9276699" providerId="ADAL" clId="{69FCF8D4-5A2C-4864-967E-D6AE9CD6BCC6}" dt="2021-11-02T18:55:59.121" v="0" actId="47"/>
        <pc:sldMkLst>
          <pc:docMk/>
          <pc:sldMk cId="1561872712" sldId="259"/>
        </pc:sldMkLst>
      </pc:sldChg>
      <pc:sldChg chg="del">
        <pc:chgData name="Gaurav Seth (APP SERVICES)" userId="7c44c492-b9fa-4a01-84a3-3fbba9276699" providerId="ADAL" clId="{69FCF8D4-5A2C-4864-967E-D6AE9CD6BCC6}" dt="2021-11-02T18:55:59.121" v="0" actId="47"/>
        <pc:sldMkLst>
          <pc:docMk/>
          <pc:sldMk cId="2668488753" sldId="261"/>
        </pc:sldMkLst>
      </pc:sldChg>
      <pc:sldChg chg="del">
        <pc:chgData name="Gaurav Seth (APP SERVICES)" userId="7c44c492-b9fa-4a01-84a3-3fbba9276699" providerId="ADAL" clId="{69FCF8D4-5A2C-4864-967E-D6AE9CD6BCC6}" dt="2021-11-02T18:55:59.121" v="0" actId="47"/>
        <pc:sldMkLst>
          <pc:docMk/>
          <pc:sldMk cId="4113657981" sldId="262"/>
        </pc:sldMkLst>
      </pc:sldChg>
      <pc:sldChg chg="del">
        <pc:chgData name="Gaurav Seth (APP SERVICES)" userId="7c44c492-b9fa-4a01-84a3-3fbba9276699" providerId="ADAL" clId="{69FCF8D4-5A2C-4864-967E-D6AE9CD6BCC6}" dt="2021-11-02T18:56:02.705" v="1" actId="47"/>
        <pc:sldMkLst>
          <pc:docMk/>
          <pc:sldMk cId="1281430713" sldId="264"/>
        </pc:sldMkLst>
      </pc:sldChg>
      <pc:sldChg chg="del">
        <pc:chgData name="Gaurav Seth (APP SERVICES)" userId="7c44c492-b9fa-4a01-84a3-3fbba9276699" providerId="ADAL" clId="{69FCF8D4-5A2C-4864-967E-D6AE9CD6BCC6}" dt="2021-11-02T18:56:02.705" v="1" actId="47"/>
        <pc:sldMkLst>
          <pc:docMk/>
          <pc:sldMk cId="2700942184" sldId="265"/>
        </pc:sldMkLst>
      </pc:sldChg>
      <pc:sldChg chg="del">
        <pc:chgData name="Gaurav Seth (APP SERVICES)" userId="7c44c492-b9fa-4a01-84a3-3fbba9276699" providerId="ADAL" clId="{69FCF8D4-5A2C-4864-967E-D6AE9CD6BCC6}" dt="2021-11-02T18:56:02.705" v="1" actId="47"/>
        <pc:sldMkLst>
          <pc:docMk/>
          <pc:sldMk cId="714984656" sldId="266"/>
        </pc:sldMkLst>
      </pc:sldChg>
      <pc:sldChg chg="del">
        <pc:chgData name="Gaurav Seth (APP SERVICES)" userId="7c44c492-b9fa-4a01-84a3-3fbba9276699" providerId="ADAL" clId="{69FCF8D4-5A2C-4864-967E-D6AE9CD6BCC6}" dt="2021-11-02T18:56:02.705" v="1" actId="47"/>
        <pc:sldMkLst>
          <pc:docMk/>
          <pc:sldMk cId="2762594509" sldId="267"/>
        </pc:sldMkLst>
      </pc:sldChg>
      <pc:sldChg chg="del">
        <pc:chgData name="Gaurav Seth (APP SERVICES)" userId="7c44c492-b9fa-4a01-84a3-3fbba9276699" providerId="ADAL" clId="{69FCF8D4-5A2C-4864-967E-D6AE9CD6BCC6}" dt="2021-11-02T18:56:02.705" v="1" actId="47"/>
        <pc:sldMkLst>
          <pc:docMk/>
          <pc:sldMk cId="1716267179" sldId="268"/>
        </pc:sldMkLst>
      </pc:sldChg>
      <pc:sldChg chg="del">
        <pc:chgData name="Gaurav Seth (APP SERVICES)" userId="7c44c492-b9fa-4a01-84a3-3fbba9276699" providerId="ADAL" clId="{69FCF8D4-5A2C-4864-967E-D6AE9CD6BCC6}" dt="2021-11-02T18:56:02.705" v="1" actId="47"/>
        <pc:sldMkLst>
          <pc:docMk/>
          <pc:sldMk cId="767973781" sldId="269"/>
        </pc:sldMkLst>
      </pc:sldChg>
      <pc:sldChg chg="del">
        <pc:chgData name="Gaurav Seth (APP SERVICES)" userId="7c44c492-b9fa-4a01-84a3-3fbba9276699" providerId="ADAL" clId="{69FCF8D4-5A2C-4864-967E-D6AE9CD6BCC6}" dt="2021-11-02T18:56:02.705" v="1" actId="47"/>
        <pc:sldMkLst>
          <pc:docMk/>
          <pc:sldMk cId="1795166905" sldId="270"/>
        </pc:sldMkLst>
      </pc:sldChg>
      <pc:sldChg chg="del">
        <pc:chgData name="Gaurav Seth (APP SERVICES)" userId="7c44c492-b9fa-4a01-84a3-3fbba9276699" providerId="ADAL" clId="{69FCF8D4-5A2C-4864-967E-D6AE9CD6BCC6}" dt="2021-11-02T18:56:02.705" v="1" actId="47"/>
        <pc:sldMkLst>
          <pc:docMk/>
          <pc:sldMk cId="1552505949" sldId="271"/>
        </pc:sldMkLst>
      </pc:sldChg>
      <pc:sldChg chg="del">
        <pc:chgData name="Gaurav Seth (APP SERVICES)" userId="7c44c492-b9fa-4a01-84a3-3fbba9276699" providerId="ADAL" clId="{69FCF8D4-5A2C-4864-967E-D6AE9CD6BCC6}" dt="2021-11-02T18:56:02.705" v="1" actId="47"/>
        <pc:sldMkLst>
          <pc:docMk/>
          <pc:sldMk cId="3387637562" sldId="272"/>
        </pc:sldMkLst>
      </pc:sldChg>
      <pc:sldChg chg="del">
        <pc:chgData name="Gaurav Seth (APP SERVICES)" userId="7c44c492-b9fa-4a01-84a3-3fbba9276699" providerId="ADAL" clId="{69FCF8D4-5A2C-4864-967E-D6AE9CD6BCC6}" dt="2021-11-02T18:56:02.705" v="1" actId="47"/>
        <pc:sldMkLst>
          <pc:docMk/>
          <pc:sldMk cId="2402201920" sldId="273"/>
        </pc:sldMkLst>
      </pc:sldChg>
      <pc:sldChg chg="del">
        <pc:chgData name="Gaurav Seth (APP SERVICES)" userId="7c44c492-b9fa-4a01-84a3-3fbba9276699" providerId="ADAL" clId="{69FCF8D4-5A2C-4864-967E-D6AE9CD6BCC6}" dt="2021-11-02T18:56:02.705" v="1" actId="47"/>
        <pc:sldMkLst>
          <pc:docMk/>
          <pc:sldMk cId="2191142605" sldId="275"/>
        </pc:sldMkLst>
      </pc:sldChg>
      <pc:sldChg chg="del">
        <pc:chgData name="Gaurav Seth (APP SERVICES)" userId="7c44c492-b9fa-4a01-84a3-3fbba9276699" providerId="ADAL" clId="{69FCF8D4-5A2C-4864-967E-D6AE9CD6BCC6}" dt="2021-11-02T18:56:02.705" v="1" actId="47"/>
        <pc:sldMkLst>
          <pc:docMk/>
          <pc:sldMk cId="650461553" sldId="276"/>
        </pc:sldMkLst>
      </pc:sldChg>
      <pc:sldChg chg="modSp mod">
        <pc:chgData name="Gaurav Seth (APP SERVICES)" userId="7c44c492-b9fa-4a01-84a3-3fbba9276699" providerId="ADAL" clId="{69FCF8D4-5A2C-4864-967E-D6AE9CD6BCC6}" dt="2021-11-02T18:57:13.791" v="10" actId="20577"/>
        <pc:sldMkLst>
          <pc:docMk/>
          <pc:sldMk cId="1154442954" sldId="2076138296"/>
        </pc:sldMkLst>
        <pc:spChg chg="mod">
          <ac:chgData name="Gaurav Seth (APP SERVICES)" userId="7c44c492-b9fa-4a01-84a3-3fbba9276699" providerId="ADAL" clId="{69FCF8D4-5A2C-4864-967E-D6AE9CD6BCC6}" dt="2021-11-02T18:57:13.791" v="10" actId="20577"/>
          <ac:spMkLst>
            <pc:docMk/>
            <pc:sldMk cId="1154442954" sldId="2076138296"/>
            <ac:spMk id="4" creationId="{077C1258-7AC1-438E-BBF6-94927F581B1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6T22:02:37.977"/>
    </inkml:context>
    <inkml:brush xml:id="br0">
      <inkml:brushProperty name="width" value="0.1" units="cm"/>
      <inkml:brushProperty name="height" value="0.1" units="cm"/>
    </inkml:brush>
  </inkml:definitions>
  <inkml:trace contextRef="#ctx0" brushRef="#br0">24786 7260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2">
    <p:bg>
      <p:bgRef idx="1001">
        <a:schemeClr val="bg1"/>
      </p:bgRef>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spTree>
    <p:extLst>
      <p:ext uri="{BB962C8B-B14F-4D97-AF65-F5344CB8AC3E}">
        <p14:creationId xmlns:p14="http://schemas.microsoft.com/office/powerpoint/2010/main" val="3622919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845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spTree>
    <p:extLst>
      <p:ext uri="{BB962C8B-B14F-4D97-AF65-F5344CB8AC3E}">
        <p14:creationId xmlns:p14="http://schemas.microsoft.com/office/powerpoint/2010/main" val="3258996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 id="2147483703" r:id="rId14"/>
    <p:sldLayoutId id="2147483705" r:id="rId15"/>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3.xml"/><Relationship Id="rId1" Type="http://schemas.openxmlformats.org/officeDocument/2006/relationships/themeOverride" Target="../theme/themeOverride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services/app-service/migration-assistant/" TargetMode="External"/><Relationship Id="rId2" Type="http://schemas.openxmlformats.org/officeDocument/2006/relationships/slideLayout" Target="../slideLayouts/slideLayout15.xml"/><Relationship Id="rId1" Type="http://schemas.openxmlformats.org/officeDocument/2006/relationships/themeOverride" Target="../theme/themeOverride5.xml"/><Relationship Id="rId5" Type="http://schemas.openxmlformats.org/officeDocument/2006/relationships/hyperlink" Target="https://azure.microsoft.com/en-us/blog/discover-and-assess-aspnet-apps-atscale-with-azure-migrate/" TargetMode="External"/><Relationship Id="rId4" Type="http://schemas.openxmlformats.org/officeDocument/2006/relationships/hyperlink" Target="https://aka.ms/AzureMigrate/Containeriz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6D50F8-CBA2-4EB5-9A5A-65F011505C1C}"/>
              </a:ext>
            </a:extLst>
          </p:cNvPr>
          <p:cNvSpPr txBox="1"/>
          <p:nvPr/>
        </p:nvSpPr>
        <p:spPr>
          <a:xfrm>
            <a:off x="312821" y="889844"/>
            <a:ext cx="11590421" cy="2862322"/>
          </a:xfrm>
          <a:prstGeom prst="rect">
            <a:avLst/>
          </a:prstGeom>
          <a:noFill/>
        </p:spPr>
        <p:txBody>
          <a:bodyPr wrap="square">
            <a:spAutoFit/>
          </a:bodyPr>
          <a:lstStyle/>
          <a:p>
            <a:pPr marL="342900" indent="-342900">
              <a:buClr>
                <a:schemeClr val="accent2">
                  <a:lumMod val="75000"/>
                </a:schemeClr>
              </a:buClr>
              <a:buFont typeface="Arial" panose="020B0604020202020204" pitchFamily="34" charset="0"/>
              <a:buChar char="•"/>
            </a:pPr>
            <a:r>
              <a:rPr lang="en-US" sz="2000" dirty="0"/>
              <a:t>Support for ASP.NET web apps hosted on IIS 7.5+ web servers </a:t>
            </a:r>
          </a:p>
          <a:p>
            <a:pPr marL="342900" indent="-342900" algn="l">
              <a:buClr>
                <a:schemeClr val="accent2">
                  <a:lumMod val="75000"/>
                </a:schemeClr>
              </a:buClr>
              <a:buFont typeface="Arial" panose="020B0604020202020204" pitchFamily="34" charset="0"/>
              <a:buChar char="•"/>
            </a:pPr>
            <a:endParaRPr lang="en-US" sz="2000" dirty="0">
              <a:cs typeface="Segoe UI"/>
            </a:endParaRPr>
          </a:p>
          <a:p>
            <a:pPr marL="342900" indent="-342900">
              <a:buClr>
                <a:schemeClr val="accent2">
                  <a:lumMod val="75000"/>
                </a:schemeClr>
              </a:buClr>
              <a:buFont typeface="Arial" panose="020B0604020202020204" pitchFamily="34" charset="0"/>
              <a:buChar char="•"/>
            </a:pPr>
            <a:r>
              <a:rPr lang="en-US" sz="2000" dirty="0">
                <a:cs typeface="Segoe UI"/>
              </a:rPr>
              <a:t>No product installation needed, just copy the scripts</a:t>
            </a:r>
          </a:p>
          <a:p>
            <a:pPr marL="342900" indent="-342900">
              <a:buClr>
                <a:schemeClr val="accent2">
                  <a:lumMod val="75000"/>
                </a:schemeClr>
              </a:buClr>
              <a:buFont typeface="Arial" panose="020B0604020202020204" pitchFamily="34" charset="0"/>
              <a:buChar char="•"/>
            </a:pPr>
            <a:endParaRPr lang="en-US" sz="2000" dirty="0"/>
          </a:p>
          <a:p>
            <a:pPr marL="342900" indent="-342900">
              <a:buClr>
                <a:schemeClr val="accent2">
                  <a:lumMod val="75000"/>
                </a:schemeClr>
              </a:buClr>
              <a:buFont typeface="Arial" panose="020B0604020202020204" pitchFamily="34" charset="0"/>
              <a:buChar char="•"/>
            </a:pPr>
            <a:r>
              <a:rPr lang="en-US" sz="2000" dirty="0"/>
              <a:t>Perform bulk assessment of sites on a local or remote IIS web server using PowerShell remoting</a:t>
            </a:r>
            <a:endParaRPr lang="en-US" sz="2000" dirty="0">
              <a:cs typeface="Segoe UI"/>
            </a:endParaRPr>
          </a:p>
          <a:p>
            <a:pPr marL="342900" indent="-342900">
              <a:buClr>
                <a:schemeClr val="accent2">
                  <a:lumMod val="75000"/>
                </a:schemeClr>
              </a:buClr>
              <a:buFont typeface="Arial" panose="020B0604020202020204" pitchFamily="34" charset="0"/>
              <a:buChar char="•"/>
            </a:pPr>
            <a:endParaRPr lang="en-US" sz="2000" dirty="0">
              <a:cs typeface="Segoe UI"/>
            </a:endParaRPr>
          </a:p>
          <a:p>
            <a:pPr marL="342900" indent="-342900">
              <a:buClr>
                <a:schemeClr val="accent2">
                  <a:lumMod val="75000"/>
                </a:schemeClr>
              </a:buClr>
              <a:buFont typeface="Arial" panose="020B0604020202020204" pitchFamily="34" charset="0"/>
              <a:buChar char="•"/>
            </a:pPr>
            <a:r>
              <a:rPr lang="en-US" sz="2000" dirty="0">
                <a:cs typeface="Segoe UI"/>
              </a:rPr>
              <a:t>Option to package sites and move them to alternate server for deployment step </a:t>
            </a:r>
          </a:p>
          <a:p>
            <a:pPr marL="342900" indent="-342900">
              <a:buClr>
                <a:schemeClr val="accent2">
                  <a:lumMod val="75000"/>
                </a:schemeClr>
              </a:buClr>
              <a:buFont typeface="Arial" panose="020B0604020202020204" pitchFamily="34" charset="0"/>
              <a:buChar char="•"/>
            </a:pPr>
            <a:endParaRPr lang="en-US" sz="2000" dirty="0"/>
          </a:p>
          <a:p>
            <a:pPr marL="342900" indent="-342900">
              <a:buClr>
                <a:schemeClr val="accent2">
                  <a:lumMod val="75000"/>
                </a:schemeClr>
              </a:buClr>
              <a:buFont typeface="Arial" panose="020B0604020202020204" pitchFamily="34" charset="0"/>
              <a:buChar char="•"/>
            </a:pPr>
            <a:r>
              <a:rPr lang="en-US" sz="2000" dirty="0"/>
              <a:t>Deploy multiple sites in single scripted operation, including override to migrate sites with issues</a:t>
            </a:r>
          </a:p>
        </p:txBody>
      </p:sp>
    </p:spTree>
    <p:extLst>
      <p:ext uri="{BB962C8B-B14F-4D97-AF65-F5344CB8AC3E}">
        <p14:creationId xmlns:p14="http://schemas.microsoft.com/office/powerpoint/2010/main" val="119274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24CDC475-C9B0-43CF-82F7-9C48D8EF8D60}"/>
              </a:ext>
            </a:extLst>
          </p:cNvPr>
          <p:cNvSpPr>
            <a:spLocks noGrp="1"/>
          </p:cNvSpPr>
          <p:nvPr>
            <p:ph type="body" sz="quarter" idx="11"/>
          </p:nvPr>
        </p:nvSpPr>
        <p:spPr>
          <a:xfrm>
            <a:off x="0" y="2871359"/>
            <a:ext cx="12192000" cy="688267"/>
          </a:xfrm>
        </p:spPr>
        <p:txBody>
          <a:bodyPr/>
          <a:lstStyle/>
          <a:p>
            <a:r>
              <a:rPr lang="en-US" sz="2800" dirty="0">
                <a:solidFill>
                  <a:schemeClr val="tx1"/>
                </a:solidFill>
              </a:rPr>
              <a:t>App Service Migration Assistant Tools</a:t>
            </a:r>
          </a:p>
        </p:txBody>
      </p:sp>
      <p:pic>
        <p:nvPicPr>
          <p:cNvPr id="2" name="Picture 1" descr="Graphical user interface, text&#10;&#10;Description automatically generated">
            <a:extLst>
              <a:ext uri="{FF2B5EF4-FFF2-40B4-BE49-F238E27FC236}">
                <a16:creationId xmlns:a16="http://schemas.microsoft.com/office/drawing/2014/main" id="{F88E701F-237E-4F6C-85A4-19879CE69F02}"/>
              </a:ext>
            </a:extLst>
          </p:cNvPr>
          <p:cNvPicPr>
            <a:picLocks noChangeAspect="1"/>
          </p:cNvPicPr>
          <p:nvPr/>
        </p:nvPicPr>
        <p:blipFill>
          <a:blip r:embed="rId2"/>
          <a:stretch>
            <a:fillRect/>
          </a:stretch>
        </p:blipFill>
        <p:spPr>
          <a:xfrm>
            <a:off x="10570032" y="6280258"/>
            <a:ext cx="1520819" cy="501497"/>
          </a:xfrm>
          <a:prstGeom prst="rect">
            <a:avLst/>
          </a:prstGeom>
        </p:spPr>
      </p:pic>
    </p:spTree>
    <p:extLst>
      <p:ext uri="{BB962C8B-B14F-4D97-AF65-F5344CB8AC3E}">
        <p14:creationId xmlns:p14="http://schemas.microsoft.com/office/powerpoint/2010/main" val="37898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CC673C-9693-4D14-A778-261196A69E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B3B3ABB-16BD-43CC-97B5-C92E25ABDEAF}"/>
                  </a:ext>
                </a:extLst>
              </p14:cNvPr>
              <p14:cNvContentPartPr/>
              <p14:nvPr/>
            </p14:nvContentPartPr>
            <p14:xfrm>
              <a:off x="8934449" y="3421379"/>
              <a:ext cx="9525" cy="9525"/>
            </p14:xfrm>
          </p:contentPart>
        </mc:Choice>
        <mc:Fallback xmlns="">
          <p:pic>
            <p:nvPicPr>
              <p:cNvPr id="6" name="Ink 5">
                <a:extLst>
                  <a:ext uri="{FF2B5EF4-FFF2-40B4-BE49-F238E27FC236}">
                    <a16:creationId xmlns:a16="http://schemas.microsoft.com/office/drawing/2014/main" id="{1B3B3ABB-16BD-43CC-97B5-C92E25ABDEAF}"/>
                  </a:ext>
                </a:extLst>
              </p:cNvPr>
              <p:cNvPicPr/>
              <p:nvPr/>
            </p:nvPicPr>
            <p:blipFill>
              <a:blip r:embed="rId4"/>
              <a:stretch>
                <a:fillRect/>
              </a:stretch>
            </p:blipFill>
            <p:spPr>
              <a:xfrm>
                <a:off x="8458199" y="2945129"/>
                <a:ext cx="952500" cy="952500"/>
              </a:xfrm>
              <a:prstGeom prst="rect">
                <a:avLst/>
              </a:prstGeom>
            </p:spPr>
          </p:pic>
        </mc:Fallback>
      </mc:AlternateContent>
      <p:sp>
        <p:nvSpPr>
          <p:cNvPr id="7" name="TextBox 6">
            <a:extLst>
              <a:ext uri="{FF2B5EF4-FFF2-40B4-BE49-F238E27FC236}">
                <a16:creationId xmlns:a16="http://schemas.microsoft.com/office/drawing/2014/main" id="{63703A1D-5098-4C04-99F1-FBE2075C500B}"/>
              </a:ext>
            </a:extLst>
          </p:cNvPr>
          <p:cNvSpPr txBox="1"/>
          <p:nvPr/>
        </p:nvSpPr>
        <p:spPr>
          <a:xfrm>
            <a:off x="110120" y="1110801"/>
            <a:ext cx="11881353" cy="4093428"/>
          </a:xfrm>
          <a:prstGeom prst="rect">
            <a:avLst/>
          </a:prstGeom>
          <a:noFill/>
        </p:spPr>
        <p:txBody>
          <a:bodyPr wrap="square">
            <a:spAutoFit/>
          </a:bodyPr>
          <a:lstStyle/>
          <a:p>
            <a:pPr marL="342900" indent="-342900" algn="l" rtl="0" fontAlgn="base">
              <a:buClr>
                <a:schemeClr val="accent2">
                  <a:lumMod val="75000"/>
                </a:schemeClr>
              </a:buClr>
              <a:buFont typeface="Arial" panose="020B0604020202020204" pitchFamily="34" charset="0"/>
              <a:buChar char="•"/>
            </a:pPr>
            <a:endParaRPr lang="en-US" sz="2000" b="0" i="0" dirty="0">
              <a:effectLst/>
            </a:endParaRPr>
          </a:p>
          <a:p>
            <a:pPr marL="342900" indent="-342900" fontAlgn="base">
              <a:buClr>
                <a:schemeClr val="accent2">
                  <a:lumMod val="75000"/>
                </a:schemeClr>
              </a:buClr>
              <a:buFont typeface="Arial" panose="020B0604020202020204" pitchFamily="34" charset="0"/>
              <a:buChar char="•"/>
            </a:pPr>
            <a:r>
              <a:rPr lang="en-US" sz="2000" dirty="0"/>
              <a:t>Run a scan on your web app’s public URL for a report of the technologies it uses and whether App Service fully supports them. If compatible, you’ll be guided to download the migration assistant to simplify your migration</a:t>
            </a:r>
          </a:p>
          <a:p>
            <a:pPr marL="342900" indent="-342900" fontAlgn="base">
              <a:buClr>
                <a:schemeClr val="accent2">
                  <a:lumMod val="75000"/>
                </a:schemeClr>
              </a:buClr>
              <a:buFont typeface="Arial" panose="020B0604020202020204" pitchFamily="34" charset="0"/>
              <a:buChar char="•"/>
            </a:pPr>
            <a:endParaRPr lang="en-US" sz="2000" dirty="0"/>
          </a:p>
          <a:p>
            <a:pPr marL="342900" indent="-342900" fontAlgn="base">
              <a:buClr>
                <a:schemeClr val="accent2">
                  <a:lumMod val="75000"/>
                </a:schemeClr>
              </a:buClr>
              <a:buFont typeface="Arial" panose="020B0604020202020204" pitchFamily="34" charset="0"/>
              <a:buChar char="•"/>
            </a:pPr>
            <a:r>
              <a:rPr lang="en-US" sz="2000" dirty="0"/>
              <a:t>Download the App Service migration assistant—a fast, free, and automated way to migrate web apps with minimal or no code changes. Run readiness checks and get potential remediation steps for common issues. Receive step-by-step guidance for moving your web app to App Service.</a:t>
            </a:r>
          </a:p>
          <a:p>
            <a:pPr marL="342900" indent="-342900" fontAlgn="base">
              <a:buClr>
                <a:schemeClr val="accent2">
                  <a:lumMod val="75000"/>
                </a:schemeClr>
              </a:buClr>
              <a:buFont typeface="Arial" panose="020B0604020202020204" pitchFamily="34" charset="0"/>
              <a:buChar char="•"/>
            </a:pPr>
            <a:endParaRPr lang="en-US" sz="2000" dirty="0"/>
          </a:p>
          <a:p>
            <a:pPr marL="342900" indent="-342900" fontAlgn="base">
              <a:buClr>
                <a:schemeClr val="accent2">
                  <a:lumMod val="75000"/>
                </a:schemeClr>
              </a:buClr>
              <a:buFont typeface="Arial" panose="020B0604020202020204" pitchFamily="34" charset="0"/>
              <a:buChar char="•"/>
            </a:pPr>
            <a:r>
              <a:rPr lang="en-US" sz="2000" dirty="0"/>
              <a:t>Standalone ASP. Net web app migration tool to App service already</a:t>
            </a:r>
          </a:p>
          <a:p>
            <a:pPr marL="342900" indent="-342900" fontAlgn="base">
              <a:buClr>
                <a:schemeClr val="accent2">
                  <a:lumMod val="75000"/>
                </a:schemeClr>
              </a:buClr>
              <a:buFont typeface="Arial" panose="020B0604020202020204" pitchFamily="34" charset="0"/>
              <a:buChar char="•"/>
            </a:pPr>
            <a:endParaRPr lang="en-US" sz="2000" dirty="0"/>
          </a:p>
          <a:p>
            <a:pPr marL="342900" indent="-342900" fontAlgn="base">
              <a:buClr>
                <a:schemeClr val="accent2">
                  <a:lumMod val="75000"/>
                </a:schemeClr>
              </a:buClr>
              <a:buFont typeface="Arial" panose="020B0604020202020204" pitchFamily="34" charset="0"/>
              <a:buChar char="•"/>
            </a:pPr>
            <a:r>
              <a:rPr lang="en-US" sz="2000" dirty="0"/>
              <a:t>Standalone Java tomcat web app migration tool to App Service Linux (Public Preview​)</a:t>
            </a:r>
          </a:p>
          <a:p>
            <a:pPr marL="342900" indent="-342900" algn="l" rtl="0" fontAlgn="base">
              <a:buClr>
                <a:schemeClr val="accent2">
                  <a:lumMod val="75000"/>
                </a:schemeClr>
              </a:buClr>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4185511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077C1258-7AC1-438E-BBF6-94927F581B14}"/>
              </a:ext>
            </a:extLst>
          </p:cNvPr>
          <p:cNvSpPr>
            <a:spLocks noGrp="1"/>
          </p:cNvSpPr>
          <p:nvPr>
            <p:ph type="body" sz="quarter" idx="11"/>
          </p:nvPr>
        </p:nvSpPr>
        <p:spPr>
          <a:xfrm>
            <a:off x="0" y="2871359"/>
            <a:ext cx="12192000" cy="688267"/>
          </a:xfrm>
        </p:spPr>
        <p:txBody>
          <a:bodyPr/>
          <a:lstStyle/>
          <a:p>
            <a:r>
              <a:rPr lang="en-US" sz="2800" dirty="0">
                <a:solidFill>
                  <a:schemeClr val="tx1"/>
                </a:solidFill>
                <a:latin typeface="+mn-lt"/>
              </a:rPr>
              <a:t>Azure Migrate – App Containerization(Preview)</a:t>
            </a:r>
          </a:p>
        </p:txBody>
      </p:sp>
      <p:pic>
        <p:nvPicPr>
          <p:cNvPr id="2" name="Picture 1" descr="Graphical user interface, text&#10;&#10;Description automatically generated">
            <a:extLst>
              <a:ext uri="{FF2B5EF4-FFF2-40B4-BE49-F238E27FC236}">
                <a16:creationId xmlns:a16="http://schemas.microsoft.com/office/drawing/2014/main" id="{43811A9C-8E79-4A4C-ACDF-02C4B11BBA97}"/>
              </a:ext>
            </a:extLst>
          </p:cNvPr>
          <p:cNvPicPr>
            <a:picLocks noChangeAspect="1"/>
          </p:cNvPicPr>
          <p:nvPr/>
        </p:nvPicPr>
        <p:blipFill>
          <a:blip r:embed="rId2"/>
          <a:stretch>
            <a:fillRect/>
          </a:stretch>
        </p:blipFill>
        <p:spPr>
          <a:xfrm>
            <a:off x="10570032" y="6280258"/>
            <a:ext cx="1520819" cy="501497"/>
          </a:xfrm>
          <a:prstGeom prst="rect">
            <a:avLst/>
          </a:prstGeom>
        </p:spPr>
      </p:pic>
    </p:spTree>
    <p:extLst>
      <p:ext uri="{BB962C8B-B14F-4D97-AF65-F5344CB8AC3E}">
        <p14:creationId xmlns:p14="http://schemas.microsoft.com/office/powerpoint/2010/main" val="11544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538D2D-7B13-4398-8AAB-7E976551FC10}"/>
              </a:ext>
            </a:extLst>
          </p:cNvPr>
          <p:cNvSpPr/>
          <p:nvPr/>
        </p:nvSpPr>
        <p:spPr>
          <a:xfrm>
            <a:off x="255560" y="3936483"/>
            <a:ext cx="2748668" cy="757130"/>
          </a:xfrm>
          <a:prstGeom prst="rect">
            <a:avLst/>
          </a:prstGeom>
        </p:spPr>
        <p:txBody>
          <a:bodyPr wrap="square">
            <a:spAutoFit/>
          </a:bodyPr>
          <a:lstStyle/>
          <a:p>
            <a:pPr defTabSz="914192">
              <a:lnSpc>
                <a:spcPct val="90000"/>
              </a:lnSpc>
              <a:spcAft>
                <a:spcPts val="588"/>
              </a:spcAft>
            </a:pPr>
            <a:r>
              <a:rPr lang="en-US" sz="1600" dirty="0"/>
              <a:t>Convert apps to container </a:t>
            </a:r>
            <a:br>
              <a:rPr lang="en-US" sz="1600" dirty="0"/>
            </a:br>
            <a:r>
              <a:rPr lang="en-US" sz="1600" dirty="0"/>
              <a:t>images with minimal to no code changes</a:t>
            </a:r>
          </a:p>
        </p:txBody>
      </p:sp>
      <p:sp>
        <p:nvSpPr>
          <p:cNvPr id="7" name="Rectangle 6">
            <a:extLst>
              <a:ext uri="{FF2B5EF4-FFF2-40B4-BE49-F238E27FC236}">
                <a16:creationId xmlns:a16="http://schemas.microsoft.com/office/drawing/2014/main" id="{5AD2B575-9755-4409-91FF-7AEC200F22FE}"/>
              </a:ext>
            </a:extLst>
          </p:cNvPr>
          <p:cNvSpPr/>
          <p:nvPr/>
        </p:nvSpPr>
        <p:spPr>
          <a:xfrm>
            <a:off x="255560" y="3237335"/>
            <a:ext cx="3211188" cy="369332"/>
          </a:xfrm>
          <a:prstGeom prst="rect">
            <a:avLst/>
          </a:prstGeom>
        </p:spPr>
        <p:txBody>
          <a:bodyPr wrap="square">
            <a:spAutoFit/>
          </a:bodyPr>
          <a:lstStyle/>
          <a:p>
            <a:pPr defTabSz="914367">
              <a:lnSpc>
                <a:spcPct val="90000"/>
              </a:lnSpc>
              <a:spcAft>
                <a:spcPts val="588"/>
              </a:spcAft>
              <a:defRPr b="1"/>
            </a:pPr>
            <a:r>
              <a:rPr lang="en-US" sz="2000" b="1" dirty="0"/>
              <a:t>Point and Containerize</a:t>
            </a:r>
          </a:p>
        </p:txBody>
      </p:sp>
      <p:pic>
        <p:nvPicPr>
          <p:cNvPr id="9" name="Graphic 8" descr="Cursor">
            <a:extLst>
              <a:ext uri="{FF2B5EF4-FFF2-40B4-BE49-F238E27FC236}">
                <a16:creationId xmlns:a16="http://schemas.microsoft.com/office/drawing/2014/main" id="{51D5BACB-3F1E-4A9F-A560-2DBADC0A1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965" y="2219790"/>
            <a:ext cx="818318" cy="818318"/>
          </a:xfrm>
          <a:prstGeom prst="rect">
            <a:avLst/>
          </a:prstGeom>
        </p:spPr>
      </p:pic>
      <p:pic>
        <p:nvPicPr>
          <p:cNvPr id="11" name="Graphic 10" descr="Tools">
            <a:extLst>
              <a:ext uri="{FF2B5EF4-FFF2-40B4-BE49-F238E27FC236}">
                <a16:creationId xmlns:a16="http://schemas.microsoft.com/office/drawing/2014/main" id="{996D516C-4A83-4242-86FA-7CA8FC7CDF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8569" y="2373700"/>
            <a:ext cx="664408" cy="664408"/>
          </a:xfrm>
          <a:prstGeom prst="rect">
            <a:avLst/>
          </a:prstGeom>
        </p:spPr>
      </p:pic>
      <p:sp>
        <p:nvSpPr>
          <p:cNvPr id="13" name="Rectangle 12">
            <a:extLst>
              <a:ext uri="{FF2B5EF4-FFF2-40B4-BE49-F238E27FC236}">
                <a16:creationId xmlns:a16="http://schemas.microsoft.com/office/drawing/2014/main" id="{6211F80E-0C7A-4A4E-89D4-2884281792EE}"/>
              </a:ext>
            </a:extLst>
          </p:cNvPr>
          <p:cNvSpPr/>
          <p:nvPr/>
        </p:nvSpPr>
        <p:spPr>
          <a:xfrm>
            <a:off x="3542888" y="3961740"/>
            <a:ext cx="3540005" cy="757130"/>
          </a:xfrm>
          <a:prstGeom prst="rect">
            <a:avLst/>
          </a:prstGeom>
        </p:spPr>
        <p:txBody>
          <a:bodyPr wrap="square">
            <a:spAutoFit/>
          </a:bodyPr>
          <a:lstStyle/>
          <a:p>
            <a:pPr defTabSz="914192">
              <a:lnSpc>
                <a:spcPct val="90000"/>
              </a:lnSpc>
              <a:spcAft>
                <a:spcPts val="588"/>
              </a:spcAft>
            </a:pPr>
            <a:r>
              <a:rPr lang="en-US" sz="1600" dirty="0"/>
              <a:t>Parameterize application configurations such as connection strings</a:t>
            </a:r>
          </a:p>
        </p:txBody>
      </p:sp>
      <p:sp>
        <p:nvSpPr>
          <p:cNvPr id="15" name="Rectangle 14">
            <a:extLst>
              <a:ext uri="{FF2B5EF4-FFF2-40B4-BE49-F238E27FC236}">
                <a16:creationId xmlns:a16="http://schemas.microsoft.com/office/drawing/2014/main" id="{13635CF5-C839-44D2-B653-2D98975C8F68}"/>
              </a:ext>
            </a:extLst>
          </p:cNvPr>
          <p:cNvSpPr/>
          <p:nvPr/>
        </p:nvSpPr>
        <p:spPr>
          <a:xfrm>
            <a:off x="3542889" y="3237335"/>
            <a:ext cx="3540005" cy="646331"/>
          </a:xfrm>
          <a:prstGeom prst="rect">
            <a:avLst/>
          </a:prstGeom>
        </p:spPr>
        <p:txBody>
          <a:bodyPr wrap="square">
            <a:spAutoFit/>
          </a:bodyPr>
          <a:lstStyle/>
          <a:p>
            <a:pPr defTabSz="914367">
              <a:lnSpc>
                <a:spcPct val="90000"/>
              </a:lnSpc>
              <a:spcAft>
                <a:spcPts val="588"/>
              </a:spcAft>
            </a:pPr>
            <a:r>
              <a:rPr lang="en-US" sz="2000" b="1" dirty="0"/>
              <a:t>Parameterize configurations</a:t>
            </a:r>
          </a:p>
        </p:txBody>
      </p:sp>
      <p:sp>
        <p:nvSpPr>
          <p:cNvPr id="17" name="Rectangle 16">
            <a:extLst>
              <a:ext uri="{FF2B5EF4-FFF2-40B4-BE49-F238E27FC236}">
                <a16:creationId xmlns:a16="http://schemas.microsoft.com/office/drawing/2014/main" id="{0077C2FB-452F-4333-847C-20A3D5F7A072}"/>
              </a:ext>
            </a:extLst>
          </p:cNvPr>
          <p:cNvSpPr/>
          <p:nvPr/>
        </p:nvSpPr>
        <p:spPr>
          <a:xfrm>
            <a:off x="7159035" y="3936483"/>
            <a:ext cx="2491163" cy="757130"/>
          </a:xfrm>
          <a:prstGeom prst="rect">
            <a:avLst/>
          </a:prstGeom>
        </p:spPr>
        <p:txBody>
          <a:bodyPr wrap="square">
            <a:spAutoFit/>
          </a:bodyPr>
          <a:lstStyle/>
          <a:p>
            <a:pPr defTabSz="914192">
              <a:lnSpc>
                <a:spcPct val="90000"/>
              </a:lnSpc>
              <a:spcAft>
                <a:spcPts val="588"/>
              </a:spcAft>
            </a:pPr>
            <a:r>
              <a:rPr lang="en-US" sz="1600" dirty="0"/>
              <a:t>Download generated artifacts Dockerfiles, Kubernetes manifests </a:t>
            </a:r>
          </a:p>
        </p:txBody>
      </p:sp>
      <p:sp>
        <p:nvSpPr>
          <p:cNvPr id="19" name="Rectangle 18">
            <a:extLst>
              <a:ext uri="{FF2B5EF4-FFF2-40B4-BE49-F238E27FC236}">
                <a16:creationId xmlns:a16="http://schemas.microsoft.com/office/drawing/2014/main" id="{0695BE61-8F13-4519-8B0B-B93D48B1A9C2}"/>
              </a:ext>
            </a:extLst>
          </p:cNvPr>
          <p:cNvSpPr/>
          <p:nvPr/>
        </p:nvSpPr>
        <p:spPr>
          <a:xfrm>
            <a:off x="7159035" y="3227114"/>
            <a:ext cx="2285506" cy="646331"/>
          </a:xfrm>
          <a:prstGeom prst="rect">
            <a:avLst/>
          </a:prstGeom>
        </p:spPr>
        <p:txBody>
          <a:bodyPr wrap="square">
            <a:spAutoFit/>
          </a:bodyPr>
          <a:lstStyle/>
          <a:p>
            <a:pPr defTabSz="914367">
              <a:lnSpc>
                <a:spcPct val="90000"/>
              </a:lnSpc>
              <a:spcAft>
                <a:spcPts val="588"/>
              </a:spcAft>
            </a:pPr>
            <a:r>
              <a:rPr lang="en-US" sz="2000" b="1" dirty="0"/>
              <a:t>Reusable artifacts</a:t>
            </a:r>
          </a:p>
        </p:txBody>
      </p:sp>
      <p:sp>
        <p:nvSpPr>
          <p:cNvPr id="21" name="Rectangle 20">
            <a:extLst>
              <a:ext uri="{FF2B5EF4-FFF2-40B4-BE49-F238E27FC236}">
                <a16:creationId xmlns:a16="http://schemas.microsoft.com/office/drawing/2014/main" id="{A5A097BD-9A1C-46E9-A632-5774651C2098}"/>
              </a:ext>
            </a:extLst>
          </p:cNvPr>
          <p:cNvSpPr/>
          <p:nvPr/>
        </p:nvSpPr>
        <p:spPr>
          <a:xfrm>
            <a:off x="9982918" y="3941702"/>
            <a:ext cx="2132658" cy="757130"/>
          </a:xfrm>
          <a:prstGeom prst="rect">
            <a:avLst/>
          </a:prstGeom>
        </p:spPr>
        <p:txBody>
          <a:bodyPr wrap="square">
            <a:spAutoFit/>
          </a:bodyPr>
          <a:lstStyle/>
          <a:p>
            <a:pPr defTabSz="914192">
              <a:lnSpc>
                <a:spcPct val="90000"/>
              </a:lnSpc>
              <a:spcAft>
                <a:spcPts val="588"/>
              </a:spcAft>
            </a:pPr>
            <a:r>
              <a:rPr lang="en-US" sz="1600" dirty="0"/>
              <a:t>Ability to customize at every step of the way</a:t>
            </a:r>
          </a:p>
        </p:txBody>
      </p:sp>
      <p:sp>
        <p:nvSpPr>
          <p:cNvPr id="23" name="Rectangle 22">
            <a:extLst>
              <a:ext uri="{FF2B5EF4-FFF2-40B4-BE49-F238E27FC236}">
                <a16:creationId xmlns:a16="http://schemas.microsoft.com/office/drawing/2014/main" id="{4755709F-6993-418E-AB89-B9372287CA5C}"/>
              </a:ext>
            </a:extLst>
          </p:cNvPr>
          <p:cNvSpPr/>
          <p:nvPr/>
        </p:nvSpPr>
        <p:spPr>
          <a:xfrm>
            <a:off x="9906494" y="3187698"/>
            <a:ext cx="2285506" cy="369332"/>
          </a:xfrm>
          <a:prstGeom prst="rect">
            <a:avLst/>
          </a:prstGeom>
        </p:spPr>
        <p:txBody>
          <a:bodyPr wrap="square">
            <a:spAutoFit/>
          </a:bodyPr>
          <a:lstStyle/>
          <a:p>
            <a:pPr defTabSz="914367">
              <a:lnSpc>
                <a:spcPct val="90000"/>
              </a:lnSpc>
              <a:spcAft>
                <a:spcPts val="588"/>
              </a:spcAft>
            </a:pPr>
            <a:r>
              <a:rPr lang="en-US" sz="2000" b="1" dirty="0"/>
              <a:t>Customization</a:t>
            </a:r>
          </a:p>
        </p:txBody>
      </p:sp>
      <p:pic>
        <p:nvPicPr>
          <p:cNvPr id="25" name="Graphic 24" descr="Download">
            <a:extLst>
              <a:ext uri="{FF2B5EF4-FFF2-40B4-BE49-F238E27FC236}">
                <a16:creationId xmlns:a16="http://schemas.microsoft.com/office/drawing/2014/main" id="{7A1752EA-C12E-4048-9117-62DA17838E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89033" y="2177484"/>
            <a:ext cx="818412" cy="818412"/>
          </a:xfrm>
          <a:prstGeom prst="rect">
            <a:avLst/>
          </a:prstGeom>
        </p:spPr>
      </p:pic>
      <p:pic>
        <p:nvPicPr>
          <p:cNvPr id="27" name="Graphic 26" descr="Settings">
            <a:extLst>
              <a:ext uri="{FF2B5EF4-FFF2-40B4-BE49-F238E27FC236}">
                <a16:creationId xmlns:a16="http://schemas.microsoft.com/office/drawing/2014/main" id="{13C74821-C9E4-450C-8D79-EACCC35FD7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99931" y="2177484"/>
            <a:ext cx="737875" cy="737875"/>
          </a:xfrm>
          <a:prstGeom prst="rect">
            <a:avLst/>
          </a:prstGeom>
        </p:spPr>
      </p:pic>
      <p:sp>
        <p:nvSpPr>
          <p:cNvPr id="29" name="Text Placeholder 4">
            <a:extLst>
              <a:ext uri="{FF2B5EF4-FFF2-40B4-BE49-F238E27FC236}">
                <a16:creationId xmlns:a16="http://schemas.microsoft.com/office/drawing/2014/main" id="{B8462C0D-B0D9-4D50-AD1A-E68FB45EFC9A}"/>
              </a:ext>
            </a:extLst>
          </p:cNvPr>
          <p:cNvSpPr txBox="1">
            <a:spLocks/>
          </p:cNvSpPr>
          <p:nvPr/>
        </p:nvSpPr>
        <p:spPr>
          <a:xfrm>
            <a:off x="385621" y="296880"/>
            <a:ext cx="11653518" cy="783342"/>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r>
              <a:rPr lang="en-US" sz="2800" spc="-49" dirty="0"/>
              <a:t>Containerize and Migrate your apps</a:t>
            </a:r>
          </a:p>
        </p:txBody>
      </p:sp>
      <p:cxnSp>
        <p:nvCxnSpPr>
          <p:cNvPr id="31" name="Straight Connector 30">
            <a:extLst>
              <a:ext uri="{FF2B5EF4-FFF2-40B4-BE49-F238E27FC236}">
                <a16:creationId xmlns:a16="http://schemas.microsoft.com/office/drawing/2014/main" id="{2DE30B8B-E262-417A-9398-79118503C362}"/>
              </a:ext>
            </a:extLst>
          </p:cNvPr>
          <p:cNvCxnSpPr>
            <a:cxnSpLocks/>
          </p:cNvCxnSpPr>
          <p:nvPr/>
        </p:nvCxnSpPr>
        <p:spPr>
          <a:xfrm>
            <a:off x="3232828" y="1629516"/>
            <a:ext cx="0" cy="3089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9F4FCD-E41B-4FAC-9328-AD41DC3B0BC8}"/>
              </a:ext>
            </a:extLst>
          </p:cNvPr>
          <p:cNvCxnSpPr>
            <a:cxnSpLocks/>
          </p:cNvCxnSpPr>
          <p:nvPr/>
        </p:nvCxnSpPr>
        <p:spPr>
          <a:xfrm>
            <a:off x="7059903" y="1559842"/>
            <a:ext cx="22991" cy="3303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1DC694-161C-4F14-806B-37730A44205B}"/>
              </a:ext>
            </a:extLst>
          </p:cNvPr>
          <p:cNvCxnSpPr>
            <a:cxnSpLocks/>
          </p:cNvCxnSpPr>
          <p:nvPr/>
        </p:nvCxnSpPr>
        <p:spPr>
          <a:xfrm>
            <a:off x="9650198" y="1559842"/>
            <a:ext cx="0" cy="33031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300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E8EF34-55C4-45BA-AD33-B2167372AD8D}"/>
              </a:ext>
            </a:extLst>
          </p:cNvPr>
          <p:cNvSpPr/>
          <p:nvPr/>
        </p:nvSpPr>
        <p:spPr>
          <a:xfrm>
            <a:off x="417651" y="1548245"/>
            <a:ext cx="4478482" cy="4652595"/>
          </a:xfrm>
          <a:prstGeom prst="rect">
            <a:avLst/>
          </a:prstGeom>
          <a:solidFill>
            <a:schemeClr val="bg1"/>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659B58E6-791C-4949-95A3-6D0DA45F9983}"/>
              </a:ext>
            </a:extLst>
          </p:cNvPr>
          <p:cNvSpPr/>
          <p:nvPr/>
        </p:nvSpPr>
        <p:spPr>
          <a:xfrm>
            <a:off x="6182591" y="1548245"/>
            <a:ext cx="4478482" cy="4652595"/>
          </a:xfrm>
          <a:prstGeom prst="rect">
            <a:avLst/>
          </a:prstGeom>
          <a:solidFill>
            <a:schemeClr val="bg1"/>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74E9958F-91F9-42C7-819E-F2D47FC95B60}"/>
              </a:ext>
            </a:extLst>
          </p:cNvPr>
          <p:cNvSpPr/>
          <p:nvPr/>
        </p:nvSpPr>
        <p:spPr>
          <a:xfrm>
            <a:off x="668157" y="1722725"/>
            <a:ext cx="1656598" cy="452590"/>
          </a:xfrm>
          <a:prstGeom prst="rect">
            <a:avLst/>
          </a:prstGeom>
          <a:noFill/>
          <a:ln>
            <a:noFill/>
            <a:prstDash val="dash"/>
          </a:ln>
        </p:spPr>
        <p:txBody>
          <a:bodyPr wrap="square">
            <a:spAutoFit/>
          </a:bodyPr>
          <a:lstStyle/>
          <a:p>
            <a:pPr defTabSz="896181">
              <a:spcAft>
                <a:spcPts val="1176"/>
              </a:spcAft>
              <a:defRPr/>
            </a:pPr>
            <a:r>
              <a:rPr lang="en-US" sz="2353">
                <a:ln w="3175">
                  <a:noFill/>
                </a:ln>
                <a:cs typeface="Segoe UI" pitchFamily="34" charset="0"/>
              </a:rPr>
              <a:t>ASP.NET</a:t>
            </a:r>
          </a:p>
        </p:txBody>
      </p:sp>
      <p:sp>
        <p:nvSpPr>
          <p:cNvPr id="7" name="Rectangle 6">
            <a:extLst>
              <a:ext uri="{FF2B5EF4-FFF2-40B4-BE49-F238E27FC236}">
                <a16:creationId xmlns:a16="http://schemas.microsoft.com/office/drawing/2014/main" id="{5FBE0E23-4F84-4A48-BE74-264C45EC4AE7}"/>
              </a:ext>
            </a:extLst>
          </p:cNvPr>
          <p:cNvSpPr/>
          <p:nvPr/>
        </p:nvSpPr>
        <p:spPr>
          <a:xfrm>
            <a:off x="6513980" y="1714456"/>
            <a:ext cx="2702596" cy="452590"/>
          </a:xfrm>
          <a:prstGeom prst="rect">
            <a:avLst/>
          </a:prstGeom>
          <a:noFill/>
          <a:ln>
            <a:noFill/>
            <a:prstDash val="dash"/>
          </a:ln>
        </p:spPr>
        <p:txBody>
          <a:bodyPr wrap="square">
            <a:spAutoFit/>
          </a:bodyPr>
          <a:lstStyle/>
          <a:p>
            <a:pPr defTabSz="896181">
              <a:spcAft>
                <a:spcPts val="1176"/>
              </a:spcAft>
            </a:pPr>
            <a:r>
              <a:rPr lang="en-US" sz="2353">
                <a:ln w="3175">
                  <a:noFill/>
                </a:ln>
                <a:cs typeface="Segoe UI" pitchFamily="34" charset="0"/>
              </a:rPr>
              <a:t>Java web apps</a:t>
            </a:r>
          </a:p>
        </p:txBody>
      </p:sp>
      <p:sp>
        <p:nvSpPr>
          <p:cNvPr id="8" name="TextBox 7">
            <a:extLst>
              <a:ext uri="{FF2B5EF4-FFF2-40B4-BE49-F238E27FC236}">
                <a16:creationId xmlns:a16="http://schemas.microsoft.com/office/drawing/2014/main" id="{0DFCAE04-1A7D-46E6-AF2F-EF068A236F1E}"/>
              </a:ext>
            </a:extLst>
          </p:cNvPr>
          <p:cNvSpPr txBox="1"/>
          <p:nvPr/>
        </p:nvSpPr>
        <p:spPr>
          <a:xfrm>
            <a:off x="668157" y="2251016"/>
            <a:ext cx="3385981" cy="2483836"/>
          </a:xfrm>
          <a:prstGeom prst="rect">
            <a:avLst/>
          </a:prstGeom>
          <a:noFill/>
        </p:spPr>
        <p:txBody>
          <a:bodyPr wrap="square" rtlCol="0">
            <a:spAutoFit/>
          </a:bodyPr>
          <a:lstStyle/>
          <a:p>
            <a:pPr defTabSz="896181"/>
            <a:r>
              <a:rPr lang="en-US" sz="1600" b="1" dirty="0">
                <a:cs typeface="Segoe UI Semilight" panose="020B0402040204020203" pitchFamily="34" charset="0"/>
              </a:rPr>
              <a:t>App requirements </a:t>
            </a:r>
          </a:p>
          <a:p>
            <a:pPr marL="224097" indent="-224097" defTabSz="914225">
              <a:buFont typeface="Arial" panose="020B0604020202020204" pitchFamily="34" charset="0"/>
              <a:buChar char="•"/>
              <a:defRPr/>
            </a:pPr>
            <a:r>
              <a:rPr lang="en-US" sz="1372" dirty="0">
                <a:cs typeface="Segoe UI Semilight" panose="020B0402040204020203" pitchFamily="34" charset="0"/>
              </a:rPr>
              <a:t>Microsoft .NET framework </a:t>
            </a:r>
          </a:p>
          <a:p>
            <a:pPr defTabSz="914225">
              <a:defRPr/>
            </a:pPr>
            <a:r>
              <a:rPr lang="en-US" sz="1372" dirty="0">
                <a:cs typeface="Segoe UI Semilight" panose="020B0402040204020203" pitchFamily="34" charset="0"/>
              </a:rPr>
              <a:t>     version 3.5 or later</a:t>
            </a:r>
          </a:p>
          <a:p>
            <a:pPr marL="224097" indent="-224097" defTabSz="914225">
              <a:buFont typeface="Arial" panose="020B0604020202020204" pitchFamily="34" charset="0"/>
              <a:buChar char="•"/>
              <a:defRPr/>
            </a:pPr>
            <a:r>
              <a:rPr lang="en-US" sz="1372" dirty="0">
                <a:cs typeface="Segoe UI Semilight" panose="020B0402040204020203" pitchFamily="34" charset="0"/>
              </a:rPr>
              <a:t>Internet Information Services (IIS)</a:t>
            </a:r>
          </a:p>
          <a:p>
            <a:pPr defTabSz="914225">
              <a:defRPr/>
            </a:pPr>
            <a:r>
              <a:rPr lang="en-US" sz="1372" dirty="0">
                <a:cs typeface="Segoe UI Semilight" panose="020B0402040204020203" pitchFamily="34" charset="0"/>
              </a:rPr>
              <a:t>     version 7.5 or later</a:t>
            </a:r>
          </a:p>
          <a:p>
            <a:pPr defTabSz="914225">
              <a:defRPr/>
            </a:pPr>
            <a:endParaRPr lang="en-US" sz="1372" dirty="0">
              <a:cs typeface="Segoe UI Semilight" panose="020B0402040204020203" pitchFamily="34" charset="0"/>
            </a:endParaRPr>
          </a:p>
          <a:p>
            <a:pPr defTabSz="896181">
              <a:defRPr/>
            </a:pPr>
            <a:r>
              <a:rPr lang="en-US" sz="1600" b="1" dirty="0">
                <a:cs typeface="Segoe UI Semilight" panose="020B0402040204020203" pitchFamily="34" charset="0"/>
              </a:rPr>
              <a:t>App server requirements</a:t>
            </a:r>
          </a:p>
          <a:p>
            <a:pPr marL="336080" indent="-336080" defTabSz="896181">
              <a:buFont typeface="Arial" panose="020B0604020202020204" pitchFamily="34" charset="0"/>
              <a:buChar char="•"/>
            </a:pPr>
            <a:r>
              <a:rPr lang="en-US" sz="1372" dirty="0">
                <a:cs typeface="Segoe UI Semilight" panose="020B0402040204020203" pitchFamily="34" charset="0"/>
              </a:rPr>
              <a:t>Microsoft Web deploy tool installed</a:t>
            </a:r>
          </a:p>
          <a:p>
            <a:pPr marL="336080" indent="-336080" defTabSz="896181">
              <a:buFont typeface="Arial" panose="020B0604020202020204" pitchFamily="34" charset="0"/>
              <a:buChar char="•"/>
            </a:pPr>
            <a:r>
              <a:rPr lang="en-US" sz="1372" dirty="0">
                <a:cs typeface="Segoe UI Semilight" panose="020B0402040204020203" pitchFamily="34" charset="0"/>
              </a:rPr>
              <a:t>PowerShell remoting enabled</a:t>
            </a:r>
          </a:p>
          <a:p>
            <a:pPr marL="336080" indent="-336080" defTabSz="896181">
              <a:buFont typeface="Arial" panose="020B0604020202020204" pitchFamily="34" charset="0"/>
              <a:buChar char="•"/>
            </a:pPr>
            <a:r>
              <a:rPr lang="en-US" sz="1372" dirty="0">
                <a:cs typeface="Segoe UI Semilight" panose="020B0402040204020203" pitchFamily="34" charset="0"/>
              </a:rPr>
              <a:t>Local/domain administrator account</a:t>
            </a:r>
          </a:p>
          <a:p>
            <a:pPr defTabSz="914225">
              <a:defRPr/>
            </a:pPr>
            <a:endParaRPr lang="en-US" sz="1372" dirty="0">
              <a:cs typeface="Segoe UI Semilight" panose="020B0402040204020203" pitchFamily="34" charset="0"/>
            </a:endParaRPr>
          </a:p>
        </p:txBody>
      </p:sp>
      <p:sp>
        <p:nvSpPr>
          <p:cNvPr id="9" name="TextBox 8">
            <a:extLst>
              <a:ext uri="{FF2B5EF4-FFF2-40B4-BE49-F238E27FC236}">
                <a16:creationId xmlns:a16="http://schemas.microsoft.com/office/drawing/2014/main" id="{8AC7D196-985B-4E89-9623-658988CE98CF}"/>
              </a:ext>
            </a:extLst>
          </p:cNvPr>
          <p:cNvSpPr txBox="1"/>
          <p:nvPr/>
        </p:nvSpPr>
        <p:spPr>
          <a:xfrm>
            <a:off x="455994" y="4986858"/>
            <a:ext cx="3980923" cy="584775"/>
          </a:xfrm>
          <a:prstGeom prst="rect">
            <a:avLst/>
          </a:prstGeom>
          <a:noFill/>
        </p:spPr>
        <p:txBody>
          <a:bodyPr wrap="square" rtlCol="0">
            <a:spAutoFit/>
          </a:bodyPr>
          <a:lstStyle/>
          <a:p>
            <a:pPr defTabSz="896181"/>
            <a:r>
              <a:rPr lang="en-US" sz="1600" b="1" dirty="0">
                <a:cs typeface="Segoe UI Semilight" panose="020B0402040204020203" pitchFamily="34" charset="0"/>
              </a:rPr>
              <a:t>Supported VMs </a:t>
            </a:r>
          </a:p>
          <a:p>
            <a:pPr marL="224097" indent="-224097" defTabSz="914225">
              <a:buFont typeface="Arial" panose="020B0604020202020204" pitchFamily="34" charset="0"/>
              <a:buChar char="•"/>
              <a:defRPr/>
            </a:pPr>
            <a:r>
              <a:rPr lang="en-US" sz="1600" dirty="0">
                <a:cs typeface="Segoe UI Semilight" panose="020B0402040204020203" pitchFamily="34" charset="0"/>
              </a:rPr>
              <a:t>Windows Server 2008 R2 and above</a:t>
            </a:r>
          </a:p>
        </p:txBody>
      </p:sp>
      <p:sp>
        <p:nvSpPr>
          <p:cNvPr id="10" name="TextBox 9">
            <a:extLst>
              <a:ext uri="{FF2B5EF4-FFF2-40B4-BE49-F238E27FC236}">
                <a16:creationId xmlns:a16="http://schemas.microsoft.com/office/drawing/2014/main" id="{DB63F0FF-E324-47A6-8856-8D895F8AE1D5}"/>
              </a:ext>
            </a:extLst>
          </p:cNvPr>
          <p:cNvSpPr txBox="1"/>
          <p:nvPr/>
        </p:nvSpPr>
        <p:spPr>
          <a:xfrm>
            <a:off x="6545532" y="2251017"/>
            <a:ext cx="4656455" cy="2061419"/>
          </a:xfrm>
          <a:prstGeom prst="rect">
            <a:avLst/>
          </a:prstGeom>
          <a:noFill/>
        </p:spPr>
        <p:txBody>
          <a:bodyPr wrap="square" rtlCol="0">
            <a:spAutoFit/>
          </a:bodyPr>
          <a:lstStyle/>
          <a:p>
            <a:pPr defTabSz="896181">
              <a:defRPr/>
            </a:pPr>
            <a:r>
              <a:rPr lang="en-US" sz="1600" b="1" dirty="0">
                <a:cs typeface="Segoe UI Semilight" panose="020B0402040204020203" pitchFamily="34" charset="0"/>
              </a:rPr>
              <a:t>App requirements</a:t>
            </a:r>
          </a:p>
          <a:p>
            <a:pPr marL="336080" indent="-336080" defTabSz="896181">
              <a:buFont typeface="Arial" panose="020B0604020202020204" pitchFamily="34" charset="0"/>
              <a:buChar char="•"/>
            </a:pPr>
            <a:r>
              <a:rPr lang="en-US" sz="1372" dirty="0">
                <a:cs typeface="Segoe UI Semilight" panose="020B0402040204020203" pitchFamily="34" charset="0"/>
              </a:rPr>
              <a:t>Apache Tomcat</a:t>
            </a:r>
          </a:p>
          <a:p>
            <a:pPr defTabSz="896181"/>
            <a:r>
              <a:rPr lang="en-US" sz="1372" dirty="0">
                <a:cs typeface="Segoe UI Semilight" panose="020B0402040204020203" pitchFamily="34" charset="0"/>
              </a:rPr>
              <a:t>       version 8.0 or later</a:t>
            </a:r>
          </a:p>
          <a:p>
            <a:pPr marL="336080" indent="-336080" defTabSz="896181">
              <a:buFont typeface="Arial" panose="020B0604020202020204" pitchFamily="34" charset="0"/>
              <a:buChar char="•"/>
            </a:pPr>
            <a:r>
              <a:rPr lang="en-US" sz="1372" dirty="0">
                <a:cs typeface="Segoe UI Semilight" panose="020B0402040204020203" pitchFamily="34" charset="0"/>
              </a:rPr>
              <a:t>Java Development Kit</a:t>
            </a:r>
          </a:p>
          <a:p>
            <a:pPr defTabSz="896181"/>
            <a:r>
              <a:rPr lang="en-US" sz="1372" dirty="0">
                <a:cs typeface="Segoe UI Semilight" panose="020B0402040204020203" pitchFamily="34" charset="0"/>
              </a:rPr>
              <a:t>       version 7.0 or later</a:t>
            </a:r>
          </a:p>
          <a:p>
            <a:pPr marL="336080" indent="-336080" defTabSz="896181">
              <a:buFont typeface="Arial" panose="020B0604020202020204" pitchFamily="34" charset="0"/>
              <a:buChar char="•"/>
            </a:pPr>
            <a:endParaRPr lang="en-US" sz="1372" dirty="0">
              <a:cs typeface="Segoe UI Semilight" panose="020B0402040204020203" pitchFamily="34" charset="0"/>
            </a:endParaRPr>
          </a:p>
          <a:p>
            <a:pPr defTabSz="896181">
              <a:defRPr/>
            </a:pPr>
            <a:r>
              <a:rPr lang="en-US" sz="1600" b="1" dirty="0">
                <a:cs typeface="Segoe UI Semilight" panose="020B0402040204020203" pitchFamily="34" charset="0"/>
              </a:rPr>
              <a:t>App server requirements</a:t>
            </a:r>
          </a:p>
          <a:p>
            <a:pPr marL="336080" indent="-336080" defTabSz="896181">
              <a:buFont typeface="Arial" panose="020B0604020202020204" pitchFamily="34" charset="0"/>
              <a:buChar char="•"/>
            </a:pPr>
            <a:r>
              <a:rPr lang="en-US" sz="1372" dirty="0">
                <a:cs typeface="Segoe UI Semilight" panose="020B0402040204020203" pitchFamily="34" charset="0"/>
              </a:rPr>
              <a:t>SSH remoting enabled</a:t>
            </a:r>
          </a:p>
          <a:p>
            <a:pPr marL="336080" indent="-336080" defTabSz="896181">
              <a:buFont typeface="Arial" panose="020B0604020202020204" pitchFamily="34" charset="0"/>
              <a:buChar char="•"/>
            </a:pPr>
            <a:r>
              <a:rPr lang="en-US" sz="1372" dirty="0">
                <a:cs typeface="Segoe UI Semilight" panose="020B0402040204020203" pitchFamily="34" charset="0"/>
              </a:rPr>
              <a:t>Root account</a:t>
            </a:r>
          </a:p>
        </p:txBody>
      </p:sp>
      <p:sp>
        <p:nvSpPr>
          <p:cNvPr id="11" name="TextBox 10">
            <a:extLst>
              <a:ext uri="{FF2B5EF4-FFF2-40B4-BE49-F238E27FC236}">
                <a16:creationId xmlns:a16="http://schemas.microsoft.com/office/drawing/2014/main" id="{12EBDD1F-7603-4289-BF54-B21F0EF3AED9}"/>
              </a:ext>
            </a:extLst>
          </p:cNvPr>
          <p:cNvSpPr txBox="1"/>
          <p:nvPr/>
        </p:nvSpPr>
        <p:spPr>
          <a:xfrm>
            <a:off x="6438637" y="4793432"/>
            <a:ext cx="3871387" cy="1323439"/>
          </a:xfrm>
          <a:prstGeom prst="rect">
            <a:avLst/>
          </a:prstGeom>
          <a:noFill/>
        </p:spPr>
        <p:txBody>
          <a:bodyPr wrap="square" rtlCol="0">
            <a:spAutoFit/>
          </a:bodyPr>
          <a:lstStyle/>
          <a:p>
            <a:pPr defTabSz="896181">
              <a:defRPr/>
            </a:pPr>
            <a:r>
              <a:rPr lang="en-US" sz="1600" b="1" dirty="0">
                <a:cs typeface="Segoe UI Semilight" panose="020B0402040204020203" pitchFamily="34" charset="0"/>
              </a:rPr>
              <a:t>Supported VMs </a:t>
            </a:r>
          </a:p>
          <a:p>
            <a:pPr marL="224097" indent="-224097" defTabSz="914225">
              <a:buFont typeface="Arial" panose="020B0604020202020204" pitchFamily="34" charset="0"/>
              <a:buChar char="•"/>
              <a:defRPr/>
            </a:pPr>
            <a:r>
              <a:rPr lang="es-ES" sz="1600" dirty="0"/>
              <a:t>Ubuntu Linux 16.04/18.04/20.04 </a:t>
            </a:r>
          </a:p>
          <a:p>
            <a:pPr marL="224097" indent="-224097" defTabSz="914225">
              <a:buFont typeface="Arial" panose="020B0604020202020204" pitchFamily="34" charset="0"/>
              <a:buChar char="•"/>
              <a:defRPr/>
            </a:pPr>
            <a:r>
              <a:rPr lang="es-ES" sz="1600" dirty="0"/>
              <a:t>Debian 7/8</a:t>
            </a:r>
          </a:p>
          <a:p>
            <a:pPr marL="224097" indent="-224097" defTabSz="914225">
              <a:buFont typeface="Arial" panose="020B0604020202020204" pitchFamily="34" charset="0"/>
              <a:buChar char="•"/>
              <a:defRPr/>
            </a:pPr>
            <a:r>
              <a:rPr lang="es-ES" sz="1600" dirty="0"/>
              <a:t>CentOS 6/7 </a:t>
            </a:r>
          </a:p>
          <a:p>
            <a:pPr marL="224097" indent="-224097" defTabSz="914225">
              <a:buFont typeface="Arial" panose="020B0604020202020204" pitchFamily="34" charset="0"/>
              <a:buChar char="•"/>
              <a:defRPr/>
            </a:pPr>
            <a:r>
              <a:rPr lang="es-ES" sz="1600" dirty="0"/>
              <a:t>Red </a:t>
            </a:r>
            <a:r>
              <a:rPr lang="es-ES" sz="1600" dirty="0" err="1"/>
              <a:t>Hat</a:t>
            </a:r>
            <a:r>
              <a:rPr lang="es-ES" sz="1600" dirty="0"/>
              <a:t> Enterprise Linux 5/6/7.</a:t>
            </a:r>
            <a:endParaRPr lang="en-US" sz="1600" dirty="0"/>
          </a:p>
        </p:txBody>
      </p:sp>
      <p:sp>
        <p:nvSpPr>
          <p:cNvPr id="12" name="Title 1">
            <a:extLst>
              <a:ext uri="{FF2B5EF4-FFF2-40B4-BE49-F238E27FC236}">
                <a16:creationId xmlns:a16="http://schemas.microsoft.com/office/drawing/2014/main" id="{B6EA163B-BBA9-4617-A6D1-22DFC5EFD5D2}"/>
              </a:ext>
            </a:extLst>
          </p:cNvPr>
          <p:cNvSpPr txBox="1">
            <a:spLocks/>
          </p:cNvSpPr>
          <p:nvPr/>
        </p:nvSpPr>
        <p:spPr>
          <a:xfrm>
            <a:off x="589825" y="442548"/>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384"/>
            <a:endParaRPr lang="en-US" sz="2745">
              <a:solidFill>
                <a:schemeClr val="tx1"/>
              </a:solidFill>
              <a:latin typeface="+mn-lt"/>
            </a:endParaRPr>
          </a:p>
        </p:txBody>
      </p:sp>
      <p:sp>
        <p:nvSpPr>
          <p:cNvPr id="13" name="Title 14">
            <a:extLst>
              <a:ext uri="{FF2B5EF4-FFF2-40B4-BE49-F238E27FC236}">
                <a16:creationId xmlns:a16="http://schemas.microsoft.com/office/drawing/2014/main" id="{03A34906-B3EE-4CCE-A47F-790A1539F9D4}"/>
              </a:ext>
            </a:extLst>
          </p:cNvPr>
          <p:cNvSpPr txBox="1">
            <a:spLocks/>
          </p:cNvSpPr>
          <p:nvPr/>
        </p:nvSpPr>
        <p:spPr>
          <a:xfrm>
            <a:off x="455995" y="433143"/>
            <a:ext cx="11303917" cy="813704"/>
          </a:xfrm>
          <a:prstGeom prst="rect">
            <a:avLst/>
          </a:prstGeom>
        </p:spPr>
        <p:txBody>
          <a:bodyPr>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latin typeface="+mn-lt"/>
              </a:rPr>
              <a:t>App Containerization: Supported versions &amp; pre-requisites</a:t>
            </a:r>
          </a:p>
        </p:txBody>
      </p:sp>
      <p:pic>
        <p:nvPicPr>
          <p:cNvPr id="14" name="Picture 2" descr="How To Make A Executable File From Your Java Code | by Sulabh ...">
            <a:extLst>
              <a:ext uri="{FF2B5EF4-FFF2-40B4-BE49-F238E27FC236}">
                <a16:creationId xmlns:a16="http://schemas.microsoft.com/office/drawing/2014/main" id="{0FA7C557-0437-494F-8445-91BE1B7550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781226" y="1785186"/>
            <a:ext cx="528798" cy="5260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graphical user interface&#10;&#10;Description automatically generated">
            <a:extLst>
              <a:ext uri="{FF2B5EF4-FFF2-40B4-BE49-F238E27FC236}">
                <a16:creationId xmlns:a16="http://schemas.microsoft.com/office/drawing/2014/main" id="{7657E6FA-CEA6-4BCD-BC10-F8E0B1C9A711}"/>
              </a:ext>
            </a:extLst>
          </p:cNvPr>
          <p:cNvPicPr>
            <a:picLocks noChangeAspect="1"/>
          </p:cNvPicPr>
          <p:nvPr/>
        </p:nvPicPr>
        <p:blipFill>
          <a:blip r:embed="rId4"/>
          <a:stretch>
            <a:fillRect/>
          </a:stretch>
        </p:blipFill>
        <p:spPr>
          <a:xfrm>
            <a:off x="3653298" y="1693465"/>
            <a:ext cx="945573" cy="831526"/>
          </a:xfrm>
          <a:prstGeom prst="rect">
            <a:avLst/>
          </a:prstGeom>
        </p:spPr>
      </p:pic>
    </p:spTree>
    <p:extLst>
      <p:ext uri="{BB962C8B-B14F-4D97-AF65-F5344CB8AC3E}">
        <p14:creationId xmlns:p14="http://schemas.microsoft.com/office/powerpoint/2010/main" val="3164861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Kristina Halfdane</a:t>
            </a:r>
          </a:p>
        </p:txBody>
      </p:sp>
    </p:spTree>
    <p:extLst>
      <p:ext uri="{BB962C8B-B14F-4D97-AF65-F5344CB8AC3E}">
        <p14:creationId xmlns:p14="http://schemas.microsoft.com/office/powerpoint/2010/main" val="335198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8A6D15-2A8F-4298-AF27-7F2B82B84E26}"/>
              </a:ext>
            </a:extLst>
          </p:cNvPr>
          <p:cNvSpPr/>
          <p:nvPr/>
        </p:nvSpPr>
        <p:spPr>
          <a:xfrm>
            <a:off x="537576" y="4215292"/>
            <a:ext cx="9462686" cy="107614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C1F8CE44-6F7F-3D4C-82CE-6C1045B82F6A}"/>
              </a:ext>
            </a:extLst>
          </p:cNvPr>
          <p:cNvSpPr txBox="1">
            <a:spLocks/>
          </p:cNvSpPr>
          <p:nvPr/>
        </p:nvSpPr>
        <p:spPr>
          <a:xfrm>
            <a:off x="464116" y="462894"/>
            <a:ext cx="5283541" cy="67056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mn-lt"/>
              </a:rPr>
              <a:t>Resources</a:t>
            </a:r>
          </a:p>
        </p:txBody>
      </p:sp>
      <p:sp>
        <p:nvSpPr>
          <p:cNvPr id="13" name="Rectangle 12">
            <a:extLst>
              <a:ext uri="{FF2B5EF4-FFF2-40B4-BE49-F238E27FC236}">
                <a16:creationId xmlns:a16="http://schemas.microsoft.com/office/drawing/2014/main" id="{C2BA6B7F-B4BB-4E47-AFE4-0F470183B8AB}"/>
              </a:ext>
            </a:extLst>
          </p:cNvPr>
          <p:cNvSpPr/>
          <p:nvPr/>
        </p:nvSpPr>
        <p:spPr>
          <a:xfrm>
            <a:off x="571731" y="1133456"/>
            <a:ext cx="9387028" cy="107614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hlinkClick r:id="rId3"/>
            <a:extLst>
              <a:ext uri="{FF2B5EF4-FFF2-40B4-BE49-F238E27FC236}">
                <a16:creationId xmlns:a16="http://schemas.microsoft.com/office/drawing/2014/main" id="{6FFBDB99-D80C-1048-BB80-620AF91F6E21}"/>
              </a:ext>
            </a:extLst>
          </p:cNvPr>
          <p:cNvSpPr txBox="1">
            <a:spLocks/>
          </p:cNvSpPr>
          <p:nvPr/>
        </p:nvSpPr>
        <p:spPr>
          <a:xfrm>
            <a:off x="571731" y="1749074"/>
            <a:ext cx="7170013" cy="325826"/>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a:solidFill>
                  <a:schemeClr val="accent1">
                    <a:lumMod val="50000"/>
                  </a:schemeClr>
                </a:solidFill>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hlinkClick r:id="rId3">
                  <a:extLst>
                    <a:ext uri="{A12FA001-AC4F-418D-AE19-62706E023703}">
                      <ahyp:hlinkClr xmlns:ahyp="http://schemas.microsoft.com/office/drawing/2018/hyperlinkcolor" val="tx"/>
                    </a:ext>
                  </a:extLst>
                </a:hlinkClick>
              </a:rPr>
              <a:t>https://azure.microsoft.com/en-us/services/app-service/migration-assistant/</a:t>
            </a:r>
            <a:r>
              <a:rPr lang="en-US"/>
              <a:t> </a:t>
            </a:r>
          </a:p>
        </p:txBody>
      </p:sp>
      <p:sp>
        <p:nvSpPr>
          <p:cNvPr id="15" name="Text Placeholder 3">
            <a:extLst>
              <a:ext uri="{FF2B5EF4-FFF2-40B4-BE49-F238E27FC236}">
                <a16:creationId xmlns:a16="http://schemas.microsoft.com/office/drawing/2014/main" id="{18EC8516-310F-004B-BAB5-7EBE87064E07}"/>
              </a:ext>
            </a:extLst>
          </p:cNvPr>
          <p:cNvSpPr txBox="1">
            <a:spLocks/>
          </p:cNvSpPr>
          <p:nvPr/>
        </p:nvSpPr>
        <p:spPr>
          <a:xfrm>
            <a:off x="571731" y="1319055"/>
            <a:ext cx="3657276" cy="4094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Azure Migration Tools</a:t>
            </a:r>
          </a:p>
        </p:txBody>
      </p:sp>
      <p:sp>
        <p:nvSpPr>
          <p:cNvPr id="3" name="Rectangle 2">
            <a:extLst>
              <a:ext uri="{FF2B5EF4-FFF2-40B4-BE49-F238E27FC236}">
                <a16:creationId xmlns:a16="http://schemas.microsoft.com/office/drawing/2014/main" id="{BF30CE0E-C4F2-814B-B997-6E9091905985}"/>
              </a:ext>
            </a:extLst>
          </p:cNvPr>
          <p:cNvSpPr/>
          <p:nvPr/>
        </p:nvSpPr>
        <p:spPr>
          <a:xfrm>
            <a:off x="575119" y="2751787"/>
            <a:ext cx="9387028" cy="1076142"/>
          </a:xfrm>
          <a:prstGeom prst="rect">
            <a:avLst/>
          </a:prstGeom>
        </p:spPr>
        <p:txBody>
          <a:bodyPr vert="horz" lIns="91440" tIns="45720" rIns="91440" bIns="45720" rtlCol="0">
            <a:noAutofit/>
          </a:bodyPr>
          <a:lstStyle/>
          <a:p>
            <a:pPr>
              <a:lnSpc>
                <a:spcPct val="90000"/>
              </a:lnSpc>
              <a:spcBef>
                <a:spcPts val="1000"/>
              </a:spcBef>
            </a:pPr>
            <a:endParaRPr lang="en-US" sz="1600">
              <a:solidFill>
                <a:schemeClr val="accent2"/>
              </a:solidFill>
              <a:cs typeface="Segoe UI" panose="020B0502040204020203" pitchFamily="34" charset="0"/>
            </a:endParaRPr>
          </a:p>
        </p:txBody>
      </p:sp>
      <p:sp>
        <p:nvSpPr>
          <p:cNvPr id="4" name="Text Placeholder 2">
            <a:hlinkClick r:id="rId3"/>
            <a:extLst>
              <a:ext uri="{FF2B5EF4-FFF2-40B4-BE49-F238E27FC236}">
                <a16:creationId xmlns:a16="http://schemas.microsoft.com/office/drawing/2014/main" id="{FA876C30-ADCD-5242-B878-EB3F85A0CBE5}"/>
              </a:ext>
            </a:extLst>
          </p:cNvPr>
          <p:cNvSpPr txBox="1">
            <a:spLocks/>
          </p:cNvSpPr>
          <p:nvPr/>
        </p:nvSpPr>
        <p:spPr>
          <a:xfrm>
            <a:off x="571731" y="3327704"/>
            <a:ext cx="7170013" cy="325826"/>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a:solidFill>
                  <a:schemeClr val="accent1">
                    <a:lumMod val="50000"/>
                  </a:schemeClr>
                </a:solidFill>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hlinkClick r:id="rId4">
                  <a:extLst>
                    <a:ext uri="{A12FA001-AC4F-418D-AE19-62706E023703}">
                      <ahyp:hlinkClr xmlns:ahyp="http://schemas.microsoft.com/office/drawing/2018/hyperlinkcolor" val="tx"/>
                    </a:ext>
                  </a:extLst>
                </a:hlinkClick>
              </a:rPr>
              <a:t>https://aka.ms/AzureMigrate/Containerize</a:t>
            </a:r>
            <a:endParaRPr lang="en-US" dirty="0"/>
          </a:p>
        </p:txBody>
      </p:sp>
      <p:sp>
        <p:nvSpPr>
          <p:cNvPr id="5" name="Text Placeholder 3">
            <a:extLst>
              <a:ext uri="{FF2B5EF4-FFF2-40B4-BE49-F238E27FC236}">
                <a16:creationId xmlns:a16="http://schemas.microsoft.com/office/drawing/2014/main" id="{74DF5A45-040F-C240-B3A2-C45D01C8D8F5}"/>
              </a:ext>
            </a:extLst>
          </p:cNvPr>
          <p:cNvSpPr txBox="1">
            <a:spLocks/>
          </p:cNvSpPr>
          <p:nvPr/>
        </p:nvSpPr>
        <p:spPr>
          <a:xfrm>
            <a:off x="571731" y="2880374"/>
            <a:ext cx="6774276" cy="4094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i="0" dirty="0">
                <a:effectLst/>
                <a:latin typeface="+mn-lt"/>
              </a:rPr>
              <a:t>Azure Migrate: App Containerization</a:t>
            </a:r>
          </a:p>
        </p:txBody>
      </p:sp>
      <p:sp>
        <p:nvSpPr>
          <p:cNvPr id="7" name="Rectangle 6">
            <a:extLst>
              <a:ext uri="{FF2B5EF4-FFF2-40B4-BE49-F238E27FC236}">
                <a16:creationId xmlns:a16="http://schemas.microsoft.com/office/drawing/2014/main" id="{53ECE2DA-A29B-BB41-BEB7-55052A501C15}"/>
              </a:ext>
            </a:extLst>
          </p:cNvPr>
          <p:cNvSpPr/>
          <p:nvPr/>
        </p:nvSpPr>
        <p:spPr>
          <a:xfrm>
            <a:off x="609846" y="4229447"/>
            <a:ext cx="9390416" cy="1076142"/>
          </a:xfrm>
          <a:prstGeom prst="rect">
            <a:avLst/>
          </a:prstGeom>
        </p:spPr>
        <p:txBody>
          <a:bodyPr vert="horz" lIns="91440" tIns="45720" rIns="91440" bIns="45720" rtlCol="0">
            <a:noAutofit/>
          </a:bodyPr>
          <a:lstStyle/>
          <a:p>
            <a:pPr defTabSz="914400">
              <a:lnSpc>
                <a:spcPct val="90000"/>
              </a:lnSpc>
              <a:spcBef>
                <a:spcPts val="1000"/>
              </a:spcBef>
            </a:pPr>
            <a:endParaRPr lang="en-US" sz="1600" dirty="0">
              <a:solidFill>
                <a:schemeClr val="accent2"/>
              </a:solidFill>
              <a:cs typeface="Segoe UI" panose="020B0502040204020203" pitchFamily="34" charset="0"/>
            </a:endParaRPr>
          </a:p>
        </p:txBody>
      </p:sp>
      <p:sp>
        <p:nvSpPr>
          <p:cNvPr id="9" name="Text Placeholder 2">
            <a:hlinkClick r:id="rId3"/>
            <a:extLst>
              <a:ext uri="{FF2B5EF4-FFF2-40B4-BE49-F238E27FC236}">
                <a16:creationId xmlns:a16="http://schemas.microsoft.com/office/drawing/2014/main" id="{9B39AA9B-D5B8-8B4E-AA14-B67FBDB0D8E0}"/>
              </a:ext>
            </a:extLst>
          </p:cNvPr>
          <p:cNvSpPr txBox="1">
            <a:spLocks/>
          </p:cNvSpPr>
          <p:nvPr/>
        </p:nvSpPr>
        <p:spPr>
          <a:xfrm>
            <a:off x="571731" y="4805365"/>
            <a:ext cx="9390416" cy="32582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mn-lt"/>
                <a:hlinkClick r:id="rId5">
                  <a:extLst>
                    <a:ext uri="{A12FA001-AC4F-418D-AE19-62706E023703}">
                      <ahyp:hlinkClr xmlns:ahyp="http://schemas.microsoft.com/office/drawing/2018/hyperlinkcolor" val="tx"/>
                    </a:ext>
                  </a:extLst>
                </a:hlinkClick>
              </a:rPr>
              <a:t>https://azure.microsoft.com/en-us/blog/discover-and-assess-aspnet-apps-atscale-with-azure-migrate/</a:t>
            </a:r>
            <a:r>
              <a:rPr lang="en-US" dirty="0">
                <a:solidFill>
                  <a:schemeClr val="accent1">
                    <a:lumMod val="50000"/>
                  </a:schemeClr>
                </a:solidFill>
                <a:latin typeface="+mn-lt"/>
              </a:rPr>
              <a:t> </a:t>
            </a:r>
          </a:p>
        </p:txBody>
      </p:sp>
      <p:sp>
        <p:nvSpPr>
          <p:cNvPr id="11" name="Text Placeholder 3">
            <a:extLst>
              <a:ext uri="{FF2B5EF4-FFF2-40B4-BE49-F238E27FC236}">
                <a16:creationId xmlns:a16="http://schemas.microsoft.com/office/drawing/2014/main" id="{48EFE993-937D-4B41-A2E4-AA6CED842106}"/>
              </a:ext>
            </a:extLst>
          </p:cNvPr>
          <p:cNvSpPr txBox="1">
            <a:spLocks/>
          </p:cNvSpPr>
          <p:nvPr/>
        </p:nvSpPr>
        <p:spPr>
          <a:xfrm>
            <a:off x="571731" y="4359404"/>
            <a:ext cx="8564248" cy="4094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mn-lt"/>
              </a:rPr>
              <a:t>Azure Migrate: At Scale Discovery &amp; Assessment ASP. Net Web Apps</a:t>
            </a:r>
            <a:endParaRPr lang="en-US" dirty="0">
              <a:latin typeface="+mn-lt"/>
            </a:endParaRPr>
          </a:p>
        </p:txBody>
      </p:sp>
    </p:spTree>
    <p:extLst>
      <p:ext uri="{BB962C8B-B14F-4D97-AF65-F5344CB8AC3E}">
        <p14:creationId xmlns:p14="http://schemas.microsoft.com/office/powerpoint/2010/main" val="773943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646113" y="842168"/>
            <a:ext cx="10515600" cy="2852737"/>
          </a:xfrm>
        </p:spPr>
        <p:txBody>
          <a:bodyPr/>
          <a:lstStyle/>
          <a:p>
            <a:r>
              <a:rPr lang="en-US" dirty="0"/>
              <a:t>Migrating Web Apps to Azure App Services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Kristina Halfdane, Sr. Engineering Manager</a:t>
            </a:r>
          </a:p>
          <a:p>
            <a:r>
              <a:rPr lang="en-US" dirty="0"/>
              <a:t>Gaurav Seth, Sr. Program Manager</a:t>
            </a:r>
          </a:p>
        </p:txBody>
      </p:sp>
    </p:spTree>
    <p:extLst>
      <p:ext uri="{BB962C8B-B14F-4D97-AF65-F5344CB8AC3E}">
        <p14:creationId xmlns:p14="http://schemas.microsoft.com/office/powerpoint/2010/main" val="385212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950CD2-6BEF-44E8-B53B-DF4C476E5A67}"/>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C2F17C5-4E1B-4D48-B170-B000AF88D03B}"/>
              </a:ext>
            </a:extLst>
          </p:cNvPr>
          <p:cNvSpPr txBox="1">
            <a:spLocks/>
          </p:cNvSpPr>
          <p:nvPr/>
        </p:nvSpPr>
        <p:spPr>
          <a:xfrm>
            <a:off x="4356100" y="2309812"/>
            <a:ext cx="7253288" cy="323780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t>Azure Migrate – Unified Web App Discovery and Assessment</a:t>
            </a:r>
          </a:p>
          <a:p>
            <a:pPr algn="l"/>
            <a:r>
              <a:rPr lang="en-US" sz="1800" dirty="0"/>
              <a:t>PowerShell Script based Migration</a:t>
            </a:r>
          </a:p>
          <a:p>
            <a:pPr algn="l"/>
            <a:r>
              <a:rPr lang="en-US" sz="1800" dirty="0"/>
              <a:t>App Service Migration Assistant Tools</a:t>
            </a:r>
          </a:p>
          <a:p>
            <a:pPr algn="l"/>
            <a:r>
              <a:rPr lang="en-US" sz="1800" dirty="0"/>
              <a:t>Azure Migrate – App Containerization</a:t>
            </a:r>
          </a:p>
        </p:txBody>
      </p:sp>
    </p:spTree>
    <p:extLst>
      <p:ext uri="{BB962C8B-B14F-4D97-AF65-F5344CB8AC3E}">
        <p14:creationId xmlns:p14="http://schemas.microsoft.com/office/powerpoint/2010/main" val="110887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2871359"/>
            <a:ext cx="12192000" cy="688267"/>
          </a:xfrm>
        </p:spPr>
        <p:txBody>
          <a:bodyPr/>
          <a:lstStyle/>
          <a:p>
            <a:r>
              <a:rPr lang="en-US" sz="2800" dirty="0">
                <a:solidFill>
                  <a:schemeClr val="tx1"/>
                </a:solidFill>
              </a:rPr>
              <a:t>Azure Migrate – Unified Web App Discovery and Assessment(Preview)</a:t>
            </a:r>
          </a:p>
        </p:txBody>
      </p:sp>
      <p:pic>
        <p:nvPicPr>
          <p:cNvPr id="52" name="Picture 51" descr="Graphical user interface, text&#10;&#10;Description automatically generated">
            <a:extLst>
              <a:ext uri="{FF2B5EF4-FFF2-40B4-BE49-F238E27FC236}">
                <a16:creationId xmlns:a16="http://schemas.microsoft.com/office/drawing/2014/main" id="{E519A1A8-063E-D748-B8A2-C598D1A3F2F3}"/>
              </a:ext>
            </a:extLst>
          </p:cNvPr>
          <p:cNvPicPr>
            <a:picLocks noChangeAspect="1"/>
          </p:cNvPicPr>
          <p:nvPr/>
        </p:nvPicPr>
        <p:blipFill>
          <a:blip r:embed="rId2"/>
          <a:stretch>
            <a:fillRect/>
          </a:stretch>
        </p:blipFill>
        <p:spPr>
          <a:xfrm>
            <a:off x="10570032" y="6280258"/>
            <a:ext cx="1520819" cy="501497"/>
          </a:xfrm>
          <a:prstGeom prst="rect">
            <a:avLst/>
          </a:prstGeom>
        </p:spPr>
      </p:pic>
    </p:spTree>
    <p:extLst>
      <p:ext uri="{BB962C8B-B14F-4D97-AF65-F5344CB8AC3E}">
        <p14:creationId xmlns:p14="http://schemas.microsoft.com/office/powerpoint/2010/main" val="12448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60FF1E61-38EA-458E-801D-3FA32496BD38}"/>
              </a:ext>
            </a:extLst>
          </p:cNvPr>
          <p:cNvSpPr>
            <a:spLocks noEditPoints="1"/>
          </p:cNvSpPr>
          <p:nvPr/>
        </p:nvSpPr>
        <p:spPr bwMode="auto">
          <a:xfrm rot="6339581">
            <a:off x="7824659" y="2119371"/>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6" name="Freeform 5">
            <a:extLst>
              <a:ext uri="{FF2B5EF4-FFF2-40B4-BE49-F238E27FC236}">
                <a16:creationId xmlns:a16="http://schemas.microsoft.com/office/drawing/2014/main" id="{0EF747E7-5618-4AB3-A945-725AF9893305}"/>
              </a:ext>
            </a:extLst>
          </p:cNvPr>
          <p:cNvSpPr>
            <a:spLocks noEditPoints="1"/>
          </p:cNvSpPr>
          <p:nvPr/>
        </p:nvSpPr>
        <p:spPr bwMode="auto">
          <a:xfrm rot="8745850">
            <a:off x="6608300" y="3613747"/>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7" name="Freeform 5">
            <a:extLst>
              <a:ext uri="{FF2B5EF4-FFF2-40B4-BE49-F238E27FC236}">
                <a16:creationId xmlns:a16="http://schemas.microsoft.com/office/drawing/2014/main" id="{0A12A3CB-17C9-40AA-8602-7ECAF21A5033}"/>
              </a:ext>
            </a:extLst>
          </p:cNvPr>
          <p:cNvSpPr>
            <a:spLocks noEditPoints="1"/>
          </p:cNvSpPr>
          <p:nvPr/>
        </p:nvSpPr>
        <p:spPr bwMode="auto">
          <a:xfrm rot="12615841">
            <a:off x="4398642" y="3665332"/>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a:effectLst>
            <a:outerShdw blurRad="50800" dist="50800" dir="5400000" algn="ctr" rotWithShape="0">
              <a:schemeClr val="tx1"/>
            </a:outerShdw>
          </a:effectLst>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8" name="Freeform 5">
            <a:extLst>
              <a:ext uri="{FF2B5EF4-FFF2-40B4-BE49-F238E27FC236}">
                <a16:creationId xmlns:a16="http://schemas.microsoft.com/office/drawing/2014/main" id="{519A0106-B271-454B-9D9A-27DC15D6131D}"/>
              </a:ext>
            </a:extLst>
          </p:cNvPr>
          <p:cNvSpPr>
            <a:spLocks noEditPoints="1"/>
          </p:cNvSpPr>
          <p:nvPr/>
        </p:nvSpPr>
        <p:spPr bwMode="auto">
          <a:xfrm rot="15053557">
            <a:off x="3046711" y="1973759"/>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grpSp>
        <p:nvGrpSpPr>
          <p:cNvPr id="9" name="Group 8">
            <a:extLst>
              <a:ext uri="{FF2B5EF4-FFF2-40B4-BE49-F238E27FC236}">
                <a16:creationId xmlns:a16="http://schemas.microsoft.com/office/drawing/2014/main" id="{CC87CB50-980A-40B8-B0C4-6009F66D2E3D}"/>
              </a:ext>
            </a:extLst>
          </p:cNvPr>
          <p:cNvGrpSpPr/>
          <p:nvPr/>
        </p:nvGrpSpPr>
        <p:grpSpPr>
          <a:xfrm>
            <a:off x="5044270" y="1487721"/>
            <a:ext cx="2382478" cy="2382478"/>
            <a:chOff x="2270719" y="2302403"/>
            <a:chExt cx="2382478" cy="2382478"/>
          </a:xfrm>
        </p:grpSpPr>
        <p:sp>
          <p:nvSpPr>
            <p:cNvPr id="10" name="Oval 9">
              <a:extLst>
                <a:ext uri="{FF2B5EF4-FFF2-40B4-BE49-F238E27FC236}">
                  <a16:creationId xmlns:a16="http://schemas.microsoft.com/office/drawing/2014/main" id="{44984FFF-5BEF-47AE-949A-B8A768297469}"/>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ea typeface="+mn-ea"/>
                <a:cs typeface="+mn-cs"/>
              </a:endParaRPr>
            </a:p>
          </p:txBody>
        </p:sp>
        <p:sp>
          <p:nvSpPr>
            <p:cNvPr id="11" name="Title 7">
              <a:extLst>
                <a:ext uri="{FF2B5EF4-FFF2-40B4-BE49-F238E27FC236}">
                  <a16:creationId xmlns:a16="http://schemas.microsoft.com/office/drawing/2014/main" id="{749EF095-3366-4ADB-9E37-CD08AD4AAD90}"/>
                </a:ext>
              </a:extLst>
            </p:cNvPr>
            <p:cNvSpPr txBox="1">
              <a:spLocks/>
            </p:cNvSpPr>
            <p:nvPr/>
          </p:nvSpPr>
          <p:spPr>
            <a:xfrm>
              <a:off x="2350291" y="3704159"/>
              <a:ext cx="2223334" cy="36933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0" cap="none" spc="-147" normalizeH="0" baseline="0" noProof="0">
                  <a:ln w="3175">
                    <a:noFill/>
                  </a:ln>
                  <a:effectLst/>
                  <a:uLnTx/>
                  <a:uFillTx/>
                  <a:latin typeface="+mn-lt"/>
                  <a:ea typeface="+mj-ea"/>
                  <a:cs typeface="Segoe UI" pitchFamily="34" charset="0"/>
                </a:rPr>
                <a:t>Azure Migrate</a:t>
              </a:r>
            </a:p>
          </p:txBody>
        </p:sp>
        <p:grpSp>
          <p:nvGrpSpPr>
            <p:cNvPr id="12" name="Picture 52">
              <a:extLst>
                <a:ext uri="{FF2B5EF4-FFF2-40B4-BE49-F238E27FC236}">
                  <a16:creationId xmlns:a16="http://schemas.microsoft.com/office/drawing/2014/main" id="{82007049-E05A-480A-96A2-65BD22EDD651}"/>
                </a:ext>
              </a:extLst>
            </p:cNvPr>
            <p:cNvGrpSpPr/>
            <p:nvPr/>
          </p:nvGrpSpPr>
          <p:grpSpPr>
            <a:xfrm>
              <a:off x="2653753" y="2318838"/>
              <a:ext cx="1624920" cy="1624920"/>
              <a:chOff x="2653753" y="2318838"/>
              <a:chExt cx="1624920" cy="1624920"/>
            </a:xfrm>
          </p:grpSpPr>
          <p:sp>
            <p:nvSpPr>
              <p:cNvPr id="13" name="Freeform: Shape 12">
                <a:extLst>
                  <a:ext uri="{FF2B5EF4-FFF2-40B4-BE49-F238E27FC236}">
                    <a16:creationId xmlns:a16="http://schemas.microsoft.com/office/drawing/2014/main" id="{EF030A76-4293-408A-91AF-5621BB8CA31B}"/>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14" name="Freeform: Shape 13">
                <a:extLst>
                  <a:ext uri="{FF2B5EF4-FFF2-40B4-BE49-F238E27FC236}">
                    <a16:creationId xmlns:a16="http://schemas.microsoft.com/office/drawing/2014/main" id="{596755B5-4822-4072-9F73-7E273BE8E334}"/>
                  </a:ext>
                </a:extLst>
              </p:cNvPr>
              <p:cNvSpPr/>
              <p:nvPr/>
            </p:nvSpPr>
            <p:spPr>
              <a:xfrm>
                <a:off x="2653753" y="2718568"/>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15" name="Freeform: Shape 14">
                <a:extLst>
                  <a:ext uri="{FF2B5EF4-FFF2-40B4-BE49-F238E27FC236}">
                    <a16:creationId xmlns:a16="http://schemas.microsoft.com/office/drawing/2014/main" id="{41E2ECC7-5105-4860-A8F7-44F0289177AB}"/>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16" name="Freeform: Shape 15">
                <a:extLst>
                  <a:ext uri="{FF2B5EF4-FFF2-40B4-BE49-F238E27FC236}">
                    <a16:creationId xmlns:a16="http://schemas.microsoft.com/office/drawing/2014/main" id="{AB8D9505-15D5-48C0-870B-DE1ED726F2E6}"/>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17" name="Freeform: Shape 16">
                <a:extLst>
                  <a:ext uri="{FF2B5EF4-FFF2-40B4-BE49-F238E27FC236}">
                    <a16:creationId xmlns:a16="http://schemas.microsoft.com/office/drawing/2014/main" id="{81915699-3041-4CE4-9301-3F0C7ED57E6F}"/>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18" name="Freeform: Shape 17">
                <a:extLst>
                  <a:ext uri="{FF2B5EF4-FFF2-40B4-BE49-F238E27FC236}">
                    <a16:creationId xmlns:a16="http://schemas.microsoft.com/office/drawing/2014/main" id="{84F2598B-6F95-4CF4-8A80-9A6DC4A9374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grpSp>
      </p:grpSp>
      <p:sp>
        <p:nvSpPr>
          <p:cNvPr id="19" name="Oval 18">
            <a:extLst>
              <a:ext uri="{FF2B5EF4-FFF2-40B4-BE49-F238E27FC236}">
                <a16:creationId xmlns:a16="http://schemas.microsoft.com/office/drawing/2014/main" id="{C4DAAE30-8A64-4D70-BCCD-7FF95EDF1A05}"/>
              </a:ext>
            </a:extLst>
          </p:cNvPr>
          <p:cNvSpPr/>
          <p:nvPr/>
        </p:nvSpPr>
        <p:spPr bwMode="auto">
          <a:xfrm rot="4159861">
            <a:off x="4310750" y="829331"/>
            <a:ext cx="3840480" cy="3840480"/>
          </a:xfrm>
          <a:prstGeom prst="ellipse">
            <a:avLst/>
          </a:prstGeom>
          <a:noFill/>
          <a:ln w="10795" cap="flat" cmpd="sng" algn="ctr">
            <a:solidFill>
              <a:schemeClr val="bg2">
                <a:lumMod val="25000"/>
              </a:schemeClr>
            </a:solidFill>
            <a:prstDash val="dash"/>
            <a:headEnd type="none" w="med" len="med"/>
            <a:tailEnd type="none" w="med" len="med"/>
          </a:ln>
          <a:effectLst>
            <a:outerShdw blurRad="50800" dist="50800" dir="5400000" algn="ctr" rotWithShape="0">
              <a:schemeClr val="tx1"/>
            </a:outerShdw>
            <a:reflection endPos="65000" dist="50800" dir="5400000" sy="-100000" algn="bl" rotWithShape="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ea typeface="Segoe UI" pitchFamily="34" charset="0"/>
              <a:cs typeface="Segoe UI" pitchFamily="34" charset="0"/>
            </a:endParaRPr>
          </a:p>
        </p:txBody>
      </p:sp>
      <p:sp>
        <p:nvSpPr>
          <p:cNvPr id="20" name="Flowchart: Connector 19">
            <a:extLst>
              <a:ext uri="{FF2B5EF4-FFF2-40B4-BE49-F238E27FC236}">
                <a16:creationId xmlns:a16="http://schemas.microsoft.com/office/drawing/2014/main" id="{D4716F07-03E9-4A66-899E-D7EC48CFFEBE}"/>
              </a:ext>
            </a:extLst>
          </p:cNvPr>
          <p:cNvSpPr/>
          <p:nvPr/>
        </p:nvSpPr>
        <p:spPr bwMode="auto">
          <a:xfrm rot="21351178">
            <a:off x="8442821" y="2888078"/>
            <a:ext cx="1280160" cy="128016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ea typeface="+mn-ea"/>
              <a:cs typeface="+mn-cs"/>
            </a:endParaRPr>
          </a:p>
        </p:txBody>
      </p:sp>
      <p:sp>
        <p:nvSpPr>
          <p:cNvPr id="21" name="Flowchart: Connector 20">
            <a:extLst>
              <a:ext uri="{FF2B5EF4-FFF2-40B4-BE49-F238E27FC236}">
                <a16:creationId xmlns:a16="http://schemas.microsoft.com/office/drawing/2014/main" id="{5611EDCE-1728-4116-A1E6-5BDF6E072695}"/>
              </a:ext>
            </a:extLst>
          </p:cNvPr>
          <p:cNvSpPr/>
          <p:nvPr/>
        </p:nvSpPr>
        <p:spPr bwMode="auto">
          <a:xfrm>
            <a:off x="4290813" y="4719970"/>
            <a:ext cx="1280160" cy="128016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ea typeface="+mn-ea"/>
              <a:cs typeface="+mn-cs"/>
            </a:endParaRPr>
          </a:p>
        </p:txBody>
      </p:sp>
      <p:sp>
        <p:nvSpPr>
          <p:cNvPr id="22" name="Flowchart: Connector 21">
            <a:extLst>
              <a:ext uri="{FF2B5EF4-FFF2-40B4-BE49-F238E27FC236}">
                <a16:creationId xmlns:a16="http://schemas.microsoft.com/office/drawing/2014/main" id="{C6A66671-D3EF-479B-9421-8CEF27505903}"/>
              </a:ext>
            </a:extLst>
          </p:cNvPr>
          <p:cNvSpPr/>
          <p:nvPr/>
        </p:nvSpPr>
        <p:spPr bwMode="auto">
          <a:xfrm>
            <a:off x="7052209" y="4687163"/>
            <a:ext cx="1280161" cy="128016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ea typeface="+mn-ea"/>
              <a:cs typeface="+mn-cs"/>
            </a:endParaRPr>
          </a:p>
        </p:txBody>
      </p:sp>
      <p:sp>
        <p:nvSpPr>
          <p:cNvPr id="23" name="Rectangle 22">
            <a:extLst>
              <a:ext uri="{FF2B5EF4-FFF2-40B4-BE49-F238E27FC236}">
                <a16:creationId xmlns:a16="http://schemas.microsoft.com/office/drawing/2014/main" id="{605A7E7C-C7E4-48DF-90E4-2008BFC36A2D}"/>
              </a:ext>
            </a:extLst>
          </p:cNvPr>
          <p:cNvSpPr/>
          <p:nvPr/>
        </p:nvSpPr>
        <p:spPr>
          <a:xfrm>
            <a:off x="266131" y="2526229"/>
            <a:ext cx="2589532" cy="1015663"/>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Pct val="90000"/>
              <a:buFontTx/>
              <a:buNone/>
              <a:tabLst/>
              <a:defRPr/>
            </a:pPr>
            <a:r>
              <a:rPr kumimoji="0" lang="en-US" sz="2000" i="0" u="none" strike="noStrike" kern="1200" cap="none" spc="-147" normalizeH="0" baseline="0" noProof="0" dirty="0">
                <a:ln w="3175">
                  <a:noFill/>
                </a:ln>
                <a:effectLst/>
                <a:uLnTx/>
                <a:uFillTx/>
                <a:cs typeface="Segoe UI" panose="020B0502040204020203" pitchFamily="34" charset="0"/>
              </a:rPr>
              <a:t>(</a:t>
            </a:r>
            <a:r>
              <a:rPr lang="en-US" sz="2000" spc="-147" dirty="0">
                <a:ln w="3175">
                  <a:noFill/>
                </a:ln>
                <a:cs typeface="Segoe UI" panose="020B0502040204020203" pitchFamily="34" charset="0"/>
              </a:rPr>
              <a:t>New</a:t>
            </a:r>
            <a:r>
              <a:rPr kumimoji="0" lang="en-US" sz="2000" i="0" u="none" strike="noStrike" kern="1200" cap="none" spc="-147" normalizeH="0" baseline="0" noProof="0" dirty="0">
                <a:ln w="3175">
                  <a:noFill/>
                </a:ln>
                <a:effectLst/>
                <a:uLnTx/>
                <a:uFillTx/>
                <a:cs typeface="Segoe UI" panose="020B0502040204020203" pitchFamily="34" charset="0"/>
              </a:rPr>
              <a:t>)</a:t>
            </a:r>
            <a:r>
              <a:rPr kumimoji="0" lang="en-US" sz="2000" i="0" u="none" strike="noStrike" kern="1200" cap="none" spc="-147" normalizeH="0" noProof="0" dirty="0">
                <a:ln w="3175">
                  <a:noFill/>
                </a:ln>
                <a:effectLst/>
                <a:uLnTx/>
                <a:uFillTx/>
                <a:cs typeface="Segoe UI" panose="020B0502040204020203" pitchFamily="34" charset="0"/>
              </a:rPr>
              <a:t> </a:t>
            </a:r>
            <a:r>
              <a:rPr lang="en-US" sz="2000" spc="-147" dirty="0">
                <a:ln w="3175">
                  <a:noFill/>
                </a:ln>
                <a:cs typeface="Segoe UI" panose="020B0502040204020203" pitchFamily="34" charset="0"/>
              </a:rPr>
              <a:t>At scale </a:t>
            </a:r>
            <a:r>
              <a:rPr kumimoji="0" lang="en-US" sz="2000" i="0" u="none" strike="noStrike" kern="1200" cap="none" spc="-147" normalizeH="0" baseline="0" noProof="0" dirty="0">
                <a:ln w="3175">
                  <a:noFill/>
                </a:ln>
                <a:effectLst/>
                <a:uLnTx/>
                <a:uFillTx/>
                <a:cs typeface="Segoe UI" panose="020B0502040204020203" pitchFamily="34" charset="0"/>
              </a:rPr>
              <a:t>discovery, and assessment of web apps (ASP.NET on IIS)</a:t>
            </a:r>
          </a:p>
        </p:txBody>
      </p:sp>
      <p:sp>
        <p:nvSpPr>
          <p:cNvPr id="24" name="Rectangle 23">
            <a:extLst>
              <a:ext uri="{FF2B5EF4-FFF2-40B4-BE49-F238E27FC236}">
                <a16:creationId xmlns:a16="http://schemas.microsoft.com/office/drawing/2014/main" id="{79E6FEFF-51A7-4063-BE59-E2661C00BE59}"/>
              </a:ext>
            </a:extLst>
          </p:cNvPr>
          <p:cNvSpPr/>
          <p:nvPr/>
        </p:nvSpPr>
        <p:spPr>
          <a:xfrm>
            <a:off x="8463930" y="5476966"/>
            <a:ext cx="3617221" cy="707886"/>
          </a:xfrm>
          <a:prstGeom prst="rect">
            <a:avLst/>
          </a:prstGeom>
        </p:spPr>
        <p:txBody>
          <a:bodyPr wrap="square">
            <a:spAutoFit/>
          </a:bodyPr>
          <a:lstStyle/>
          <a:p>
            <a:pPr marR="0" lvl="0" indent="0" fontAlgn="auto">
              <a:lnSpc>
                <a:spcPct val="100000"/>
              </a:lnSpc>
              <a:spcBef>
                <a:spcPts val="0"/>
              </a:spcBef>
              <a:spcAft>
                <a:spcPts val="0"/>
              </a:spcAft>
              <a:buClrTx/>
              <a:buSzPct val="90000"/>
              <a:buFontTx/>
              <a:buNone/>
              <a:tabLst/>
              <a:defRPr/>
            </a:pPr>
            <a:r>
              <a:rPr lang="en-US" sz="2000" spc="-147" dirty="0">
                <a:ln w="3175">
                  <a:noFill/>
                </a:ln>
                <a:cs typeface="Segoe UI" panose="020B0502040204020203" pitchFamily="34" charset="0"/>
              </a:rPr>
              <a:t>At scale discovery and assessment  of SQL instances &amp; databases</a:t>
            </a:r>
          </a:p>
        </p:txBody>
      </p:sp>
      <p:sp>
        <p:nvSpPr>
          <p:cNvPr id="25" name="Rectangle 24">
            <a:extLst>
              <a:ext uri="{FF2B5EF4-FFF2-40B4-BE49-F238E27FC236}">
                <a16:creationId xmlns:a16="http://schemas.microsoft.com/office/drawing/2014/main" id="{5C408C4D-A10E-4130-86F6-66EBC3C810DA}"/>
              </a:ext>
            </a:extLst>
          </p:cNvPr>
          <p:cNvSpPr/>
          <p:nvPr/>
        </p:nvSpPr>
        <p:spPr>
          <a:xfrm>
            <a:off x="9813783" y="2520299"/>
            <a:ext cx="2258930"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2000" spc="-147" dirty="0">
                <a:ln w="3175">
                  <a:noFill/>
                </a:ln>
                <a:cs typeface="Segoe UI" panose="020B0502040204020203" pitchFamily="34" charset="0"/>
              </a:rPr>
              <a:t>Assessment for Azure VMware Solution (AVS)</a:t>
            </a:r>
          </a:p>
        </p:txBody>
      </p:sp>
      <p:grpSp>
        <p:nvGrpSpPr>
          <p:cNvPr id="26" name="Group 25">
            <a:extLst>
              <a:ext uri="{FF2B5EF4-FFF2-40B4-BE49-F238E27FC236}">
                <a16:creationId xmlns:a16="http://schemas.microsoft.com/office/drawing/2014/main" id="{B3419083-9375-4560-A70C-F6B9880245FC}"/>
              </a:ext>
            </a:extLst>
          </p:cNvPr>
          <p:cNvGrpSpPr/>
          <p:nvPr/>
        </p:nvGrpSpPr>
        <p:grpSpPr>
          <a:xfrm>
            <a:off x="4373453" y="4808695"/>
            <a:ext cx="1114879" cy="1115568"/>
            <a:chOff x="7031510" y="6183940"/>
            <a:chExt cx="899315" cy="899315"/>
          </a:xfrm>
        </p:grpSpPr>
        <p:sp>
          <p:nvSpPr>
            <p:cNvPr id="27" name="Arc 26">
              <a:extLst>
                <a:ext uri="{FF2B5EF4-FFF2-40B4-BE49-F238E27FC236}">
                  <a16:creationId xmlns:a16="http://schemas.microsoft.com/office/drawing/2014/main" id="{E1469388-54EC-4E02-9EDC-DF7451836596}"/>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28" name="Arc 27">
              <a:extLst>
                <a:ext uri="{FF2B5EF4-FFF2-40B4-BE49-F238E27FC236}">
                  <a16:creationId xmlns:a16="http://schemas.microsoft.com/office/drawing/2014/main" id="{19FBC6FD-E79B-4362-9AC2-AAF82A673C84}"/>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grpSp>
      <p:grpSp>
        <p:nvGrpSpPr>
          <p:cNvPr id="29" name="Group 28">
            <a:extLst>
              <a:ext uri="{FF2B5EF4-FFF2-40B4-BE49-F238E27FC236}">
                <a16:creationId xmlns:a16="http://schemas.microsoft.com/office/drawing/2014/main" id="{45BC14C6-602C-4E78-A775-0B6E8F0BB661}"/>
              </a:ext>
            </a:extLst>
          </p:cNvPr>
          <p:cNvGrpSpPr/>
          <p:nvPr/>
        </p:nvGrpSpPr>
        <p:grpSpPr>
          <a:xfrm>
            <a:off x="7132468" y="4769459"/>
            <a:ext cx="1114879" cy="1115568"/>
            <a:chOff x="7031510" y="6183940"/>
            <a:chExt cx="899315" cy="899315"/>
          </a:xfrm>
        </p:grpSpPr>
        <p:sp>
          <p:nvSpPr>
            <p:cNvPr id="30" name="Arc 29">
              <a:extLst>
                <a:ext uri="{FF2B5EF4-FFF2-40B4-BE49-F238E27FC236}">
                  <a16:creationId xmlns:a16="http://schemas.microsoft.com/office/drawing/2014/main" id="{7B30BB4E-DA78-4463-8B22-F14A5C1B0D37}"/>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31" name="Arc 30">
              <a:extLst>
                <a:ext uri="{FF2B5EF4-FFF2-40B4-BE49-F238E27FC236}">
                  <a16:creationId xmlns:a16="http://schemas.microsoft.com/office/drawing/2014/main" id="{913E59B3-33EC-49F4-88F1-78A1431831DE}"/>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grpSp>
      <p:grpSp>
        <p:nvGrpSpPr>
          <p:cNvPr id="32" name="Group 31">
            <a:extLst>
              <a:ext uri="{FF2B5EF4-FFF2-40B4-BE49-F238E27FC236}">
                <a16:creationId xmlns:a16="http://schemas.microsoft.com/office/drawing/2014/main" id="{38A1EED6-E648-40C2-A194-0EABBD82BA9C}"/>
              </a:ext>
            </a:extLst>
          </p:cNvPr>
          <p:cNvGrpSpPr/>
          <p:nvPr/>
        </p:nvGrpSpPr>
        <p:grpSpPr>
          <a:xfrm>
            <a:off x="8527537" y="2969826"/>
            <a:ext cx="1114879" cy="1115568"/>
            <a:chOff x="7031510" y="6183940"/>
            <a:chExt cx="899315" cy="899315"/>
          </a:xfrm>
        </p:grpSpPr>
        <p:sp>
          <p:nvSpPr>
            <p:cNvPr id="33" name="Arc 32">
              <a:extLst>
                <a:ext uri="{FF2B5EF4-FFF2-40B4-BE49-F238E27FC236}">
                  <a16:creationId xmlns:a16="http://schemas.microsoft.com/office/drawing/2014/main" id="{882E5716-CFB3-442B-8557-DCDCF629E6A5}"/>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34" name="Arc 33">
              <a:extLst>
                <a:ext uri="{FF2B5EF4-FFF2-40B4-BE49-F238E27FC236}">
                  <a16:creationId xmlns:a16="http://schemas.microsoft.com/office/drawing/2014/main" id="{935944EF-B1C7-4C78-A25B-CB6A2765DC13}"/>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grpSp>
      <p:pic>
        <p:nvPicPr>
          <p:cNvPr id="35" name="Graphic 34">
            <a:extLst>
              <a:ext uri="{FF2B5EF4-FFF2-40B4-BE49-F238E27FC236}">
                <a16:creationId xmlns:a16="http://schemas.microsoft.com/office/drawing/2014/main" id="{665796CA-54FB-49B3-85DD-D8B2844CD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8304" y="4842206"/>
            <a:ext cx="914400" cy="914400"/>
          </a:xfrm>
          <a:prstGeom prst="rect">
            <a:avLst/>
          </a:prstGeom>
        </p:spPr>
      </p:pic>
      <p:pic>
        <p:nvPicPr>
          <p:cNvPr id="36" name="Picture 35">
            <a:extLst>
              <a:ext uri="{FF2B5EF4-FFF2-40B4-BE49-F238E27FC236}">
                <a16:creationId xmlns:a16="http://schemas.microsoft.com/office/drawing/2014/main" id="{6DE81A8D-7311-4A7C-9019-ECD22D9D5DC4}"/>
              </a:ext>
            </a:extLst>
          </p:cNvPr>
          <p:cNvPicPr>
            <a:picLocks noChangeAspect="1"/>
          </p:cNvPicPr>
          <p:nvPr/>
        </p:nvPicPr>
        <p:blipFill rotWithShape="1">
          <a:blip r:embed="rId4"/>
          <a:srcRect l="7868" t="75623" r="62322" b="1137"/>
          <a:stretch/>
        </p:blipFill>
        <p:spPr>
          <a:xfrm>
            <a:off x="4550795" y="5058826"/>
            <a:ext cx="780326" cy="579377"/>
          </a:xfrm>
          <a:prstGeom prst="rect">
            <a:avLst/>
          </a:prstGeom>
          <a:solidFill>
            <a:srgbClr val="FFFFFF"/>
          </a:solidFill>
        </p:spPr>
      </p:pic>
      <p:pic>
        <p:nvPicPr>
          <p:cNvPr id="37" name="Picture 36" descr="Icon&#10;&#10;Description automatically generated">
            <a:extLst>
              <a:ext uri="{FF2B5EF4-FFF2-40B4-BE49-F238E27FC236}">
                <a16:creationId xmlns:a16="http://schemas.microsoft.com/office/drawing/2014/main" id="{0EE23E34-CACF-454E-AD8B-ADEAA8215F54}"/>
              </a:ext>
            </a:extLst>
          </p:cNvPr>
          <p:cNvPicPr>
            <a:picLocks noChangeAspect="1"/>
          </p:cNvPicPr>
          <p:nvPr/>
        </p:nvPicPr>
        <p:blipFill>
          <a:blip r:embed="rId5"/>
          <a:stretch>
            <a:fillRect/>
          </a:stretch>
        </p:blipFill>
        <p:spPr>
          <a:xfrm>
            <a:off x="8752773" y="3208757"/>
            <a:ext cx="685800" cy="685800"/>
          </a:xfrm>
          <a:prstGeom prst="rect">
            <a:avLst/>
          </a:prstGeom>
        </p:spPr>
      </p:pic>
      <p:sp>
        <p:nvSpPr>
          <p:cNvPr id="38" name="Flowchart: Connector 37">
            <a:extLst>
              <a:ext uri="{FF2B5EF4-FFF2-40B4-BE49-F238E27FC236}">
                <a16:creationId xmlns:a16="http://schemas.microsoft.com/office/drawing/2014/main" id="{ABF46722-E4F3-4D87-BD22-0FA7C33A9E9E}"/>
              </a:ext>
            </a:extLst>
          </p:cNvPr>
          <p:cNvSpPr/>
          <p:nvPr/>
        </p:nvSpPr>
        <p:spPr bwMode="auto">
          <a:xfrm rot="1041501">
            <a:off x="2715184" y="2788289"/>
            <a:ext cx="1280160" cy="128016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ea typeface="+mn-ea"/>
              <a:cs typeface="+mn-cs"/>
            </a:endParaRPr>
          </a:p>
        </p:txBody>
      </p:sp>
      <p:grpSp>
        <p:nvGrpSpPr>
          <p:cNvPr id="39" name="Group 38">
            <a:extLst>
              <a:ext uri="{FF2B5EF4-FFF2-40B4-BE49-F238E27FC236}">
                <a16:creationId xmlns:a16="http://schemas.microsoft.com/office/drawing/2014/main" id="{3DB220CE-B0F8-409D-AD1F-E30384A25723}"/>
              </a:ext>
            </a:extLst>
          </p:cNvPr>
          <p:cNvGrpSpPr/>
          <p:nvPr/>
        </p:nvGrpSpPr>
        <p:grpSpPr>
          <a:xfrm>
            <a:off x="2786733" y="2861071"/>
            <a:ext cx="1114879" cy="1115568"/>
            <a:chOff x="7031510" y="6183940"/>
            <a:chExt cx="899315" cy="899315"/>
          </a:xfrm>
        </p:grpSpPr>
        <p:sp>
          <p:nvSpPr>
            <p:cNvPr id="40" name="Arc 39">
              <a:extLst>
                <a:ext uri="{FF2B5EF4-FFF2-40B4-BE49-F238E27FC236}">
                  <a16:creationId xmlns:a16="http://schemas.microsoft.com/office/drawing/2014/main" id="{7E949A19-0EE6-403E-8A3E-DCC726DAD69C}"/>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sp>
          <p:nvSpPr>
            <p:cNvPr id="41" name="Arc 40">
              <a:extLst>
                <a:ext uri="{FF2B5EF4-FFF2-40B4-BE49-F238E27FC236}">
                  <a16:creationId xmlns:a16="http://schemas.microsoft.com/office/drawing/2014/main" id="{95E2F28E-3478-4B23-9D89-4D95429D56DD}"/>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2000" b="0" i="0" u="none" strike="noStrike" kern="0" cap="none" spc="0" normalizeH="0" baseline="0" noProof="0">
                <a:ln>
                  <a:noFill/>
                </a:ln>
                <a:effectLst/>
                <a:uLnTx/>
                <a:uFillTx/>
                <a:ea typeface="+mn-ea"/>
                <a:cs typeface="+mn-cs"/>
              </a:endParaRPr>
            </a:p>
          </p:txBody>
        </p:sp>
      </p:grpSp>
      <p:grpSp>
        <p:nvGrpSpPr>
          <p:cNvPr id="42" name="Group 41">
            <a:extLst>
              <a:ext uri="{FF2B5EF4-FFF2-40B4-BE49-F238E27FC236}">
                <a16:creationId xmlns:a16="http://schemas.microsoft.com/office/drawing/2014/main" id="{A2447B20-7688-4D7C-A599-90DB76707257}"/>
              </a:ext>
            </a:extLst>
          </p:cNvPr>
          <p:cNvGrpSpPr/>
          <p:nvPr/>
        </p:nvGrpSpPr>
        <p:grpSpPr>
          <a:xfrm>
            <a:off x="2974892" y="3071543"/>
            <a:ext cx="748393" cy="712770"/>
            <a:chOff x="6286151" y="3916421"/>
            <a:chExt cx="914400" cy="914217"/>
          </a:xfrm>
        </p:grpSpPr>
        <p:sp>
          <p:nvSpPr>
            <p:cNvPr id="43" name="Freeform: Shape 42">
              <a:extLst>
                <a:ext uri="{FF2B5EF4-FFF2-40B4-BE49-F238E27FC236}">
                  <a16:creationId xmlns:a16="http://schemas.microsoft.com/office/drawing/2014/main" id="{067B981B-2223-4CB2-976C-87D9FF78F8C4}"/>
                </a:ext>
              </a:extLst>
            </p:cNvPr>
            <p:cNvSpPr/>
            <p:nvPr/>
          </p:nvSpPr>
          <p:spPr>
            <a:xfrm>
              <a:off x="6286151" y="3916421"/>
              <a:ext cx="914400" cy="914217"/>
            </a:xfrm>
            <a:custGeom>
              <a:avLst/>
              <a:gdLst>
                <a:gd name="connsiteX0" fmla="*/ 735047 w 914400"/>
                <a:gd name="connsiteY0" fmla="*/ 820016 h 914217"/>
                <a:gd name="connsiteX1" fmla="*/ 457673 w 914400"/>
                <a:gd name="connsiteY1" fmla="*/ 914217 h 914217"/>
                <a:gd name="connsiteX2" fmla="*/ 94290 w 914400"/>
                <a:gd name="connsiteY2" fmla="*/ 734940 h 914217"/>
                <a:gd name="connsiteX3" fmla="*/ 179476 w 914400"/>
                <a:gd name="connsiteY3" fmla="*/ 94147 h 914217"/>
                <a:gd name="connsiteX4" fmla="*/ 456814 w 914400"/>
                <a:gd name="connsiteY4" fmla="*/ 0 h 914217"/>
                <a:gd name="connsiteX5" fmla="*/ 820196 w 914400"/>
                <a:gd name="connsiteY5" fmla="*/ 179387 h 914217"/>
                <a:gd name="connsiteX6" fmla="*/ 735047 w 914400"/>
                <a:gd name="connsiteY6" fmla="*/ 820016 h 91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914217">
                  <a:moveTo>
                    <a:pt x="735047" y="820016"/>
                  </a:moveTo>
                  <a:cubicBezTo>
                    <a:pt x="652202" y="883365"/>
                    <a:pt x="554599" y="914217"/>
                    <a:pt x="457673" y="914217"/>
                  </a:cubicBezTo>
                  <a:cubicBezTo>
                    <a:pt x="320147" y="914217"/>
                    <a:pt x="184158" y="852477"/>
                    <a:pt x="94290" y="734940"/>
                  </a:cubicBezTo>
                  <a:cubicBezTo>
                    <a:pt x="-59256" y="534467"/>
                    <a:pt x="-21363" y="247766"/>
                    <a:pt x="179476" y="94147"/>
                  </a:cubicBezTo>
                  <a:cubicBezTo>
                    <a:pt x="262302" y="30413"/>
                    <a:pt x="360015" y="0"/>
                    <a:pt x="456814" y="0"/>
                  </a:cubicBezTo>
                  <a:cubicBezTo>
                    <a:pt x="594339" y="0"/>
                    <a:pt x="730365" y="61740"/>
                    <a:pt x="820196" y="179387"/>
                  </a:cubicBezTo>
                  <a:cubicBezTo>
                    <a:pt x="973779" y="379805"/>
                    <a:pt x="935502" y="666561"/>
                    <a:pt x="735047" y="820016"/>
                  </a:cubicBezTo>
                </a:path>
              </a:pathLst>
            </a:custGeom>
            <a:solidFill>
              <a:srgbClr val="1380DA"/>
            </a:solidFill>
            <a:ln w="18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44" name="Freeform: Shape 43">
              <a:extLst>
                <a:ext uri="{FF2B5EF4-FFF2-40B4-BE49-F238E27FC236}">
                  <a16:creationId xmlns:a16="http://schemas.microsoft.com/office/drawing/2014/main" id="{5FFAB7C2-52C7-4B79-A966-EB6DF0075DDF}"/>
                </a:ext>
              </a:extLst>
            </p:cNvPr>
            <p:cNvSpPr/>
            <p:nvPr/>
          </p:nvSpPr>
          <p:spPr>
            <a:xfrm>
              <a:off x="6356489" y="3937507"/>
              <a:ext cx="828807" cy="789127"/>
            </a:xfrm>
            <a:custGeom>
              <a:avLst/>
              <a:gdLst>
                <a:gd name="connsiteX0" fmla="*/ 580712 w 828807"/>
                <a:gd name="connsiteY0" fmla="*/ 516179 h 789127"/>
                <a:gd name="connsiteX1" fmla="*/ 718622 w 828807"/>
                <a:gd name="connsiteY1" fmla="*/ 534540 h 789127"/>
                <a:gd name="connsiteX2" fmla="*/ 724657 w 828807"/>
                <a:gd name="connsiteY2" fmla="*/ 528889 h 789127"/>
                <a:gd name="connsiteX3" fmla="*/ 816554 w 828807"/>
                <a:gd name="connsiteY3" fmla="*/ 592147 h 789127"/>
                <a:gd name="connsiteX4" fmla="*/ 828807 w 828807"/>
                <a:gd name="connsiteY4" fmla="*/ 552974 h 789127"/>
                <a:gd name="connsiteX5" fmla="*/ 750352 w 828807"/>
                <a:gd name="connsiteY5" fmla="*/ 491600 h 789127"/>
                <a:gd name="connsiteX6" fmla="*/ 737001 w 828807"/>
                <a:gd name="connsiteY6" fmla="*/ 397033 h 789127"/>
                <a:gd name="connsiteX7" fmla="*/ 610156 w 828807"/>
                <a:gd name="connsiteY7" fmla="*/ 371850 h 789127"/>
                <a:gd name="connsiteX8" fmla="*/ 458493 w 828807"/>
                <a:gd name="connsiteY8" fmla="*/ 228600 h 789127"/>
                <a:gd name="connsiteX9" fmla="*/ 745176 w 828807"/>
                <a:gd name="connsiteY9" fmla="*/ 151662 h 789127"/>
                <a:gd name="connsiteX10" fmla="*/ 679230 w 828807"/>
                <a:gd name="connsiteY10" fmla="*/ 84052 h 789127"/>
                <a:gd name="connsiteX11" fmla="*/ 373290 w 828807"/>
                <a:gd name="connsiteY11" fmla="*/ 141092 h 789127"/>
                <a:gd name="connsiteX12" fmla="*/ 373253 w 828807"/>
                <a:gd name="connsiteY12" fmla="*/ 141037 h 789127"/>
                <a:gd name="connsiteX13" fmla="*/ 373235 w 828807"/>
                <a:gd name="connsiteY13" fmla="*/ 141037 h 789127"/>
                <a:gd name="connsiteX14" fmla="*/ 245530 w 828807"/>
                <a:gd name="connsiteY14" fmla="*/ 0 h 789127"/>
                <a:gd name="connsiteX15" fmla="*/ 184960 w 828807"/>
                <a:gd name="connsiteY15" fmla="*/ 24634 h 789127"/>
                <a:gd name="connsiteX16" fmla="*/ 308477 w 828807"/>
                <a:gd name="connsiteY16" fmla="*/ 181271 h 789127"/>
                <a:gd name="connsiteX17" fmla="*/ 308477 w 828807"/>
                <a:gd name="connsiteY17" fmla="*/ 181271 h 789127"/>
                <a:gd name="connsiteX18" fmla="*/ 308788 w 828807"/>
                <a:gd name="connsiteY18" fmla="*/ 181582 h 789127"/>
                <a:gd name="connsiteX19" fmla="*/ 181796 w 828807"/>
                <a:gd name="connsiteY19" fmla="*/ 291584 h 789127"/>
                <a:gd name="connsiteX20" fmla="*/ 166398 w 828807"/>
                <a:gd name="connsiteY20" fmla="*/ 308610 h 789127"/>
                <a:gd name="connsiteX21" fmla="*/ 91106 w 828807"/>
                <a:gd name="connsiteY21" fmla="*/ 313767 h 789127"/>
                <a:gd name="connsiteX22" fmla="*/ 59577 w 828807"/>
                <a:gd name="connsiteY22" fmla="*/ 115672 h 789127"/>
                <a:gd name="connsiteX23" fmla="*/ 10346 w 828807"/>
                <a:gd name="connsiteY23" fmla="*/ 175419 h 789127"/>
                <a:gd name="connsiteX24" fmla="*/ 28360 w 828807"/>
                <a:gd name="connsiteY24" fmla="*/ 360036 h 789127"/>
                <a:gd name="connsiteX25" fmla="*/ 28268 w 828807"/>
                <a:gd name="connsiteY25" fmla="*/ 527426 h 789127"/>
                <a:gd name="connsiteX26" fmla="*/ 38491 w 828807"/>
                <a:gd name="connsiteY26" fmla="*/ 539222 h 789127"/>
                <a:gd name="connsiteX27" fmla="*/ 11791 w 828807"/>
                <a:gd name="connsiteY27" fmla="*/ 699443 h 789127"/>
                <a:gd name="connsiteX28" fmla="*/ 20423 w 828807"/>
                <a:gd name="connsiteY28" fmla="*/ 715829 h 789127"/>
                <a:gd name="connsiteX29" fmla="*/ 96501 w 828807"/>
                <a:gd name="connsiteY29" fmla="*/ 789127 h 789127"/>
                <a:gd name="connsiteX30" fmla="*/ 127846 w 828807"/>
                <a:gd name="connsiteY30" fmla="*/ 581156 h 789127"/>
                <a:gd name="connsiteX31" fmla="*/ 191544 w 828807"/>
                <a:gd name="connsiteY31" fmla="*/ 570805 h 789127"/>
                <a:gd name="connsiteX32" fmla="*/ 228577 w 828807"/>
                <a:gd name="connsiteY32" fmla="*/ 602096 h 789127"/>
                <a:gd name="connsiteX33" fmla="*/ 361805 w 828807"/>
                <a:gd name="connsiteY33" fmla="*/ 687007 h 789127"/>
                <a:gd name="connsiteX34" fmla="*/ 379508 w 828807"/>
                <a:gd name="connsiteY34" fmla="*/ 751344 h 789127"/>
                <a:gd name="connsiteX35" fmla="*/ 507213 w 828807"/>
                <a:gd name="connsiteY35" fmla="*/ 768151 h 789127"/>
                <a:gd name="connsiteX36" fmla="*/ 527476 w 828807"/>
                <a:gd name="connsiteY36" fmla="*/ 745913 h 789127"/>
                <a:gd name="connsiteX37" fmla="*/ 706808 w 828807"/>
                <a:gd name="connsiteY37" fmla="*/ 764548 h 789127"/>
                <a:gd name="connsiteX38" fmla="*/ 765384 w 828807"/>
                <a:gd name="connsiteY38" fmla="*/ 692384 h 789127"/>
                <a:gd name="connsiteX39" fmla="*/ 540442 w 828807"/>
                <a:gd name="connsiteY39" fmla="*/ 677022 h 789127"/>
                <a:gd name="connsiteX40" fmla="*/ 524019 w 828807"/>
                <a:gd name="connsiteY40" fmla="*/ 640812 h 789127"/>
                <a:gd name="connsiteX41" fmla="*/ 402989 w 828807"/>
                <a:gd name="connsiteY41" fmla="*/ 620091 h 789127"/>
                <a:gd name="connsiteX42" fmla="*/ 279399 w 828807"/>
                <a:gd name="connsiteY42" fmla="*/ 537978 h 789127"/>
                <a:gd name="connsiteX43" fmla="*/ 254546 w 828807"/>
                <a:gd name="connsiteY43" fmla="*/ 517532 h 789127"/>
                <a:gd name="connsiteX44" fmla="*/ 260361 w 828807"/>
                <a:gd name="connsiteY44" fmla="*/ 379458 h 789127"/>
                <a:gd name="connsiteX45" fmla="*/ 276290 w 828807"/>
                <a:gd name="connsiteY45" fmla="*/ 363785 h 789127"/>
                <a:gd name="connsiteX46" fmla="*/ 395510 w 828807"/>
                <a:gd name="connsiteY46" fmla="*/ 267334 h 789127"/>
                <a:gd name="connsiteX47" fmla="*/ 391194 w 828807"/>
                <a:gd name="connsiteY47" fmla="*/ 263073 h 789127"/>
                <a:gd name="connsiteX48" fmla="*/ 395564 w 828807"/>
                <a:gd name="connsiteY48" fmla="*/ 267224 h 789127"/>
                <a:gd name="connsiteX49" fmla="*/ 395528 w 828807"/>
                <a:gd name="connsiteY49" fmla="*/ 267243 h 789127"/>
                <a:gd name="connsiteX50" fmla="*/ 570434 w 828807"/>
                <a:gd name="connsiteY50" fmla="*/ 414735 h 789127"/>
                <a:gd name="connsiteX51" fmla="*/ 580712 w 828807"/>
                <a:gd name="connsiteY51" fmla="*/ 516179 h 78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28807" h="789127">
                  <a:moveTo>
                    <a:pt x="580712" y="516179"/>
                  </a:moveTo>
                  <a:cubicBezTo>
                    <a:pt x="613923" y="559485"/>
                    <a:pt x="675554" y="567312"/>
                    <a:pt x="718622" y="534540"/>
                  </a:cubicBezTo>
                  <a:cubicBezTo>
                    <a:pt x="720871" y="532821"/>
                    <a:pt x="722609" y="530736"/>
                    <a:pt x="724657" y="528889"/>
                  </a:cubicBezTo>
                  <a:cubicBezTo>
                    <a:pt x="768713" y="559924"/>
                    <a:pt x="799309" y="580406"/>
                    <a:pt x="816554" y="592147"/>
                  </a:cubicBezTo>
                  <a:cubicBezTo>
                    <a:pt x="821657" y="578925"/>
                    <a:pt x="825186" y="566233"/>
                    <a:pt x="828807" y="552974"/>
                  </a:cubicBezTo>
                  <a:cubicBezTo>
                    <a:pt x="810592" y="539423"/>
                    <a:pt x="785958" y="520458"/>
                    <a:pt x="750352" y="491600"/>
                  </a:cubicBezTo>
                  <a:cubicBezTo>
                    <a:pt x="762038" y="460876"/>
                    <a:pt x="758344" y="425031"/>
                    <a:pt x="737001" y="397033"/>
                  </a:cubicBezTo>
                  <a:cubicBezTo>
                    <a:pt x="706479" y="357530"/>
                    <a:pt x="652401" y="347490"/>
                    <a:pt x="610156" y="371850"/>
                  </a:cubicBezTo>
                  <a:cubicBezTo>
                    <a:pt x="563595" y="330080"/>
                    <a:pt x="512443" y="282202"/>
                    <a:pt x="458493" y="228600"/>
                  </a:cubicBezTo>
                  <a:cubicBezTo>
                    <a:pt x="626103" y="138458"/>
                    <a:pt x="745176" y="151662"/>
                    <a:pt x="745176" y="151662"/>
                  </a:cubicBezTo>
                  <a:cubicBezTo>
                    <a:pt x="725297" y="126315"/>
                    <a:pt x="703022" y="104114"/>
                    <a:pt x="679230" y="84052"/>
                  </a:cubicBezTo>
                  <a:cubicBezTo>
                    <a:pt x="608547" y="73134"/>
                    <a:pt x="498745" y="74359"/>
                    <a:pt x="373290" y="141092"/>
                  </a:cubicBezTo>
                  <a:lnTo>
                    <a:pt x="373253" y="141037"/>
                  </a:lnTo>
                  <a:lnTo>
                    <a:pt x="373235" y="141037"/>
                  </a:lnTo>
                  <a:cubicBezTo>
                    <a:pt x="331428" y="97274"/>
                    <a:pt x="288872" y="50365"/>
                    <a:pt x="245530" y="0"/>
                  </a:cubicBezTo>
                  <a:cubicBezTo>
                    <a:pt x="224791" y="6639"/>
                    <a:pt x="204528" y="14850"/>
                    <a:pt x="184960" y="24634"/>
                  </a:cubicBezTo>
                  <a:cubicBezTo>
                    <a:pt x="216946" y="76974"/>
                    <a:pt x="259977" y="129772"/>
                    <a:pt x="308477" y="181271"/>
                  </a:cubicBezTo>
                  <a:lnTo>
                    <a:pt x="308477" y="181271"/>
                  </a:lnTo>
                  <a:cubicBezTo>
                    <a:pt x="308568" y="181380"/>
                    <a:pt x="308678" y="181472"/>
                    <a:pt x="308788" y="181582"/>
                  </a:cubicBezTo>
                  <a:cubicBezTo>
                    <a:pt x="268353" y="209855"/>
                    <a:pt x="223328" y="247656"/>
                    <a:pt x="181796" y="291584"/>
                  </a:cubicBezTo>
                  <a:cubicBezTo>
                    <a:pt x="176492" y="297235"/>
                    <a:pt x="171390" y="302922"/>
                    <a:pt x="166398" y="308610"/>
                  </a:cubicBezTo>
                  <a:cubicBezTo>
                    <a:pt x="141581" y="303416"/>
                    <a:pt x="115484" y="304934"/>
                    <a:pt x="91106" y="313767"/>
                  </a:cubicBezTo>
                  <a:cubicBezTo>
                    <a:pt x="49702" y="224430"/>
                    <a:pt x="53030" y="152668"/>
                    <a:pt x="59577" y="115672"/>
                  </a:cubicBezTo>
                  <a:cubicBezTo>
                    <a:pt x="41600" y="134508"/>
                    <a:pt x="24812" y="154314"/>
                    <a:pt x="10346" y="175419"/>
                  </a:cubicBezTo>
                  <a:cubicBezTo>
                    <a:pt x="-462" y="219584"/>
                    <a:pt x="-3535" y="283281"/>
                    <a:pt x="28360" y="360036"/>
                  </a:cubicBezTo>
                  <a:cubicBezTo>
                    <a:pt x="-8564" y="408353"/>
                    <a:pt x="-10301" y="476878"/>
                    <a:pt x="28268" y="527426"/>
                  </a:cubicBezTo>
                  <a:cubicBezTo>
                    <a:pt x="31487" y="531614"/>
                    <a:pt x="34925" y="535509"/>
                    <a:pt x="38491" y="539222"/>
                  </a:cubicBezTo>
                  <a:cubicBezTo>
                    <a:pt x="21648" y="596591"/>
                    <a:pt x="14113" y="651931"/>
                    <a:pt x="11791" y="699443"/>
                  </a:cubicBezTo>
                  <a:cubicBezTo>
                    <a:pt x="16125" y="705332"/>
                    <a:pt x="16125" y="710086"/>
                    <a:pt x="20423" y="715829"/>
                  </a:cubicBezTo>
                  <a:cubicBezTo>
                    <a:pt x="42350" y="743956"/>
                    <a:pt x="69892" y="767657"/>
                    <a:pt x="96501" y="789127"/>
                  </a:cubicBezTo>
                  <a:cubicBezTo>
                    <a:pt x="93209" y="738835"/>
                    <a:pt x="96757" y="664659"/>
                    <a:pt x="127846" y="581156"/>
                  </a:cubicBezTo>
                  <a:cubicBezTo>
                    <a:pt x="149298" y="582784"/>
                    <a:pt x="171116" y="579400"/>
                    <a:pt x="191544" y="570805"/>
                  </a:cubicBezTo>
                  <a:cubicBezTo>
                    <a:pt x="203248" y="581101"/>
                    <a:pt x="215501" y="591507"/>
                    <a:pt x="228577" y="602096"/>
                  </a:cubicBezTo>
                  <a:cubicBezTo>
                    <a:pt x="273437" y="637611"/>
                    <a:pt x="318188" y="665244"/>
                    <a:pt x="361805" y="687007"/>
                  </a:cubicBezTo>
                  <a:cubicBezTo>
                    <a:pt x="359537" y="709190"/>
                    <a:pt x="365097" y="732252"/>
                    <a:pt x="379508" y="751344"/>
                  </a:cubicBezTo>
                  <a:cubicBezTo>
                    <a:pt x="410323" y="791139"/>
                    <a:pt x="467381" y="798564"/>
                    <a:pt x="507213" y="768151"/>
                  </a:cubicBezTo>
                  <a:cubicBezTo>
                    <a:pt x="515497" y="761805"/>
                    <a:pt x="522044" y="754142"/>
                    <a:pt x="527476" y="745913"/>
                  </a:cubicBezTo>
                  <a:cubicBezTo>
                    <a:pt x="598598" y="761750"/>
                    <a:pt x="660741" y="764548"/>
                    <a:pt x="706808" y="764548"/>
                  </a:cubicBezTo>
                  <a:cubicBezTo>
                    <a:pt x="713867" y="764548"/>
                    <a:pt x="746621" y="719999"/>
                    <a:pt x="765384" y="692384"/>
                  </a:cubicBezTo>
                  <a:cubicBezTo>
                    <a:pt x="737331" y="698254"/>
                    <a:pt x="654139" y="709684"/>
                    <a:pt x="540442" y="677022"/>
                  </a:cubicBezTo>
                  <a:cubicBezTo>
                    <a:pt x="537699" y="664257"/>
                    <a:pt x="532450" y="651858"/>
                    <a:pt x="524019" y="640812"/>
                  </a:cubicBezTo>
                  <a:cubicBezTo>
                    <a:pt x="495143" y="602955"/>
                    <a:pt x="442345" y="594762"/>
                    <a:pt x="402989" y="620091"/>
                  </a:cubicBezTo>
                  <a:cubicBezTo>
                    <a:pt x="363469" y="598658"/>
                    <a:pt x="322083" y="571793"/>
                    <a:pt x="279399" y="537978"/>
                  </a:cubicBezTo>
                  <a:cubicBezTo>
                    <a:pt x="270785" y="531157"/>
                    <a:pt x="262519" y="524354"/>
                    <a:pt x="254546" y="517532"/>
                  </a:cubicBezTo>
                  <a:cubicBezTo>
                    <a:pt x="280624" y="476439"/>
                    <a:pt x="283404" y="423770"/>
                    <a:pt x="260361" y="379458"/>
                  </a:cubicBezTo>
                  <a:cubicBezTo>
                    <a:pt x="265592" y="374227"/>
                    <a:pt x="270731" y="368979"/>
                    <a:pt x="276290" y="363785"/>
                  </a:cubicBezTo>
                  <a:cubicBezTo>
                    <a:pt x="318554" y="324301"/>
                    <a:pt x="358312" y="292699"/>
                    <a:pt x="395510" y="267334"/>
                  </a:cubicBezTo>
                  <a:cubicBezTo>
                    <a:pt x="394010" y="265944"/>
                    <a:pt x="392657" y="264481"/>
                    <a:pt x="391194" y="263073"/>
                  </a:cubicBezTo>
                  <a:cubicBezTo>
                    <a:pt x="392675" y="264444"/>
                    <a:pt x="394065" y="265853"/>
                    <a:pt x="395564" y="267224"/>
                  </a:cubicBezTo>
                  <a:cubicBezTo>
                    <a:pt x="395546" y="267224"/>
                    <a:pt x="395546" y="267243"/>
                    <a:pt x="395528" y="267243"/>
                  </a:cubicBezTo>
                  <a:cubicBezTo>
                    <a:pt x="452605" y="320022"/>
                    <a:pt x="513120" y="370039"/>
                    <a:pt x="570434" y="414735"/>
                  </a:cubicBezTo>
                  <a:cubicBezTo>
                    <a:pt x="555274" y="446886"/>
                    <a:pt x="557651" y="486040"/>
                    <a:pt x="580712" y="516179"/>
                  </a:cubicBezTo>
                  <a:close/>
                </a:path>
              </a:pathLst>
            </a:custGeom>
            <a:solidFill>
              <a:srgbClr val="FFFFFF"/>
            </a:solidFill>
            <a:ln w="18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grpSp>
      <p:sp>
        <p:nvSpPr>
          <p:cNvPr id="45" name="Rectangle 44">
            <a:extLst>
              <a:ext uri="{FF2B5EF4-FFF2-40B4-BE49-F238E27FC236}">
                <a16:creationId xmlns:a16="http://schemas.microsoft.com/office/drawing/2014/main" id="{C7A85BB6-5741-4697-B764-45FE0BBEAA2F}"/>
              </a:ext>
            </a:extLst>
          </p:cNvPr>
          <p:cNvSpPr/>
          <p:nvPr/>
        </p:nvSpPr>
        <p:spPr>
          <a:xfrm>
            <a:off x="488222" y="5364090"/>
            <a:ext cx="3724027" cy="1015663"/>
          </a:xfrm>
          <a:prstGeom prst="rect">
            <a:avLst/>
          </a:prstGeom>
        </p:spPr>
        <p:txBody>
          <a:bodyPr wrap="square">
            <a:spAutoFit/>
          </a:bodyPr>
          <a:lstStyle/>
          <a:p>
            <a:pPr>
              <a:buSzPct val="90000"/>
              <a:defRPr/>
            </a:pPr>
            <a:r>
              <a:rPr lang="en-US" sz="2000" spc="-147" dirty="0">
                <a:ln w="3175">
                  <a:noFill/>
                </a:ln>
                <a:cs typeface="Segoe UI" panose="020B0502040204020203" pitchFamily="34" charset="0"/>
              </a:rPr>
              <a:t>Discovery, software inventory, dependency mapping, assessment, and migration capabilities for servers.</a:t>
            </a:r>
          </a:p>
        </p:txBody>
      </p:sp>
    </p:spTree>
    <p:extLst>
      <p:ext uri="{BB962C8B-B14F-4D97-AF65-F5344CB8AC3E}">
        <p14:creationId xmlns:p14="http://schemas.microsoft.com/office/powerpoint/2010/main" val="2672698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B9E81A-A361-4A32-81F6-20409AAE27D9}"/>
              </a:ext>
            </a:extLst>
          </p:cNvPr>
          <p:cNvSpPr/>
          <p:nvPr/>
        </p:nvSpPr>
        <p:spPr bwMode="auto">
          <a:xfrm>
            <a:off x="335656" y="984309"/>
            <a:ext cx="9928648" cy="3137816"/>
          </a:xfrm>
          <a:prstGeom prst="rect">
            <a:avLst/>
          </a:prstGeom>
          <a:solidFill>
            <a:schemeClr val="bg1"/>
          </a:solidFill>
          <a:ln>
            <a:solidFill>
              <a:schemeClr val="accent2">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ea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F1FEBD5F-0086-410D-9ABF-4938DBEAB593}"/>
              </a:ext>
            </a:extLst>
          </p:cNvPr>
          <p:cNvSpPr/>
          <p:nvPr/>
        </p:nvSpPr>
        <p:spPr bwMode="auto">
          <a:xfrm>
            <a:off x="335656" y="4376946"/>
            <a:ext cx="9928648" cy="1938992"/>
          </a:xfrm>
          <a:prstGeom prst="rect">
            <a:avLst/>
          </a:prstGeom>
          <a:solidFill>
            <a:schemeClr val="bg1"/>
          </a:solidFill>
          <a:ln>
            <a:solidFill>
              <a:schemeClr val="accent2">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a:solidFill>
                <a:schemeClr val="tx1"/>
              </a:solidFill>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50249C2F-8C3A-488F-8D1A-75EB3565F6AC}"/>
              </a:ext>
            </a:extLst>
          </p:cNvPr>
          <p:cNvSpPr/>
          <p:nvPr/>
        </p:nvSpPr>
        <p:spPr>
          <a:xfrm>
            <a:off x="547818" y="934305"/>
            <a:ext cx="1656598" cy="400110"/>
          </a:xfrm>
          <a:prstGeom prst="rect">
            <a:avLst/>
          </a:prstGeom>
          <a:noFill/>
          <a:ln>
            <a:noFill/>
            <a:prstDash val="dash"/>
          </a:ln>
        </p:spPr>
        <p:txBody>
          <a:bodyPr wrap="square">
            <a:spAutoFit/>
          </a:bodyPr>
          <a:lstStyle/>
          <a:p>
            <a:pPr defTabSz="896181">
              <a:spcAft>
                <a:spcPts val="1176"/>
              </a:spcAft>
              <a:defRPr/>
            </a:pPr>
            <a:r>
              <a:rPr lang="en-US" sz="2000" dirty="0">
                <a:ln w="3175">
                  <a:noFill/>
                </a:ln>
                <a:cs typeface="Segoe UI" panose="020B0502040204020203" pitchFamily="34" charset="0"/>
              </a:rPr>
              <a:t>VMware</a:t>
            </a:r>
          </a:p>
        </p:txBody>
      </p:sp>
      <p:sp>
        <p:nvSpPr>
          <p:cNvPr id="11" name="TextBox 10">
            <a:extLst>
              <a:ext uri="{FF2B5EF4-FFF2-40B4-BE49-F238E27FC236}">
                <a16:creationId xmlns:a16="http://schemas.microsoft.com/office/drawing/2014/main" id="{B0426183-D529-4A9C-A030-4FA801D59BE1}"/>
              </a:ext>
            </a:extLst>
          </p:cNvPr>
          <p:cNvSpPr txBox="1"/>
          <p:nvPr/>
        </p:nvSpPr>
        <p:spPr>
          <a:xfrm>
            <a:off x="545848" y="1573113"/>
            <a:ext cx="3117455" cy="1015663"/>
          </a:xfrm>
          <a:prstGeom prst="rect">
            <a:avLst/>
          </a:prstGeom>
          <a:noFill/>
        </p:spPr>
        <p:txBody>
          <a:bodyPr wrap="square" rtlCol="0">
            <a:spAutoFit/>
          </a:bodyPr>
          <a:lstStyle/>
          <a:p>
            <a:pPr defTabSz="896181"/>
            <a:r>
              <a:rPr lang="en-US" sz="2000" dirty="0">
                <a:cs typeface="Segoe UI" panose="020B0502040204020203" pitchFamily="34" charset="0"/>
              </a:rPr>
              <a:t>Host requirements </a:t>
            </a:r>
          </a:p>
          <a:p>
            <a:pPr marL="224097" indent="-224097" defTabSz="914225">
              <a:buFont typeface="Arial" panose="020B0604020202020204" pitchFamily="34" charset="0"/>
              <a:buChar char="•"/>
              <a:defRPr/>
            </a:pPr>
            <a:r>
              <a:rPr lang="en-US" sz="2000" dirty="0" err="1">
                <a:cs typeface="Segoe UI" panose="020B0502040204020203" pitchFamily="34" charset="0"/>
              </a:rPr>
              <a:t>ESXi</a:t>
            </a:r>
            <a:r>
              <a:rPr lang="en-US" sz="2000" dirty="0">
                <a:cs typeface="Segoe UI" panose="020B0502040204020203" pitchFamily="34" charset="0"/>
              </a:rPr>
              <a:t> hosts version (5.5 or later)</a:t>
            </a:r>
          </a:p>
        </p:txBody>
      </p:sp>
      <p:sp>
        <p:nvSpPr>
          <p:cNvPr id="13" name="TextBox 12">
            <a:extLst>
              <a:ext uri="{FF2B5EF4-FFF2-40B4-BE49-F238E27FC236}">
                <a16:creationId xmlns:a16="http://schemas.microsoft.com/office/drawing/2014/main" id="{0F81F3FF-F7F3-4F06-ABF1-FAFD651F46DC}"/>
              </a:ext>
            </a:extLst>
          </p:cNvPr>
          <p:cNvSpPr txBox="1"/>
          <p:nvPr/>
        </p:nvSpPr>
        <p:spPr>
          <a:xfrm>
            <a:off x="4182444" y="1567580"/>
            <a:ext cx="2762544" cy="1631216"/>
          </a:xfrm>
          <a:prstGeom prst="rect">
            <a:avLst/>
          </a:prstGeom>
          <a:noFill/>
        </p:spPr>
        <p:txBody>
          <a:bodyPr wrap="square" rtlCol="0">
            <a:spAutoFit/>
          </a:bodyPr>
          <a:lstStyle/>
          <a:p>
            <a:pPr defTabSz="896181"/>
            <a:r>
              <a:rPr lang="en-US" sz="2000" dirty="0">
                <a:cs typeface="Segoe UI" panose="020B0502040204020203" pitchFamily="34" charset="0"/>
              </a:rPr>
              <a:t>vCenter requirements</a:t>
            </a:r>
          </a:p>
          <a:p>
            <a:pPr marL="224097" indent="-224097" defTabSz="914225">
              <a:buFont typeface="Arial" panose="020B0604020202020204" pitchFamily="34" charset="0"/>
              <a:buChar char="•"/>
              <a:defRPr/>
            </a:pPr>
            <a:r>
              <a:rPr lang="en-US" sz="2000" dirty="0">
                <a:cs typeface="Segoe UI" panose="020B0502040204020203" pitchFamily="34" charset="0"/>
              </a:rPr>
              <a:t>vCenter Server version </a:t>
            </a:r>
            <a:br>
              <a:rPr lang="en-US" sz="2000" dirty="0">
                <a:cs typeface="Segoe UI" panose="020B0502040204020203" pitchFamily="34" charset="0"/>
              </a:rPr>
            </a:br>
            <a:r>
              <a:rPr lang="en-US" sz="2000" dirty="0">
                <a:cs typeface="Segoe UI" panose="020B0502040204020203" pitchFamily="34" charset="0"/>
              </a:rPr>
              <a:t>(5.5, 6, 6.5, 6.7, 7) </a:t>
            </a:r>
          </a:p>
          <a:p>
            <a:pPr marL="224097" indent="-224097" defTabSz="914225">
              <a:buFont typeface="Arial" panose="020B0604020202020204" pitchFamily="34" charset="0"/>
              <a:buChar char="•"/>
              <a:defRPr/>
            </a:pPr>
            <a:r>
              <a:rPr lang="en-US" sz="2000" dirty="0">
                <a:cs typeface="Segoe UI" panose="020B0502040204020203" pitchFamily="34" charset="0"/>
              </a:rPr>
              <a:t>Read-only account</a:t>
            </a:r>
          </a:p>
        </p:txBody>
      </p:sp>
      <p:sp>
        <p:nvSpPr>
          <p:cNvPr id="15" name="TextBox 14">
            <a:extLst>
              <a:ext uri="{FF2B5EF4-FFF2-40B4-BE49-F238E27FC236}">
                <a16:creationId xmlns:a16="http://schemas.microsoft.com/office/drawing/2014/main" id="{84C384AD-7709-4138-863F-B55148DCD076}"/>
              </a:ext>
            </a:extLst>
          </p:cNvPr>
          <p:cNvSpPr txBox="1"/>
          <p:nvPr/>
        </p:nvSpPr>
        <p:spPr>
          <a:xfrm>
            <a:off x="545848" y="4376946"/>
            <a:ext cx="9718456" cy="1938992"/>
          </a:xfrm>
          <a:prstGeom prst="rect">
            <a:avLst/>
          </a:prstGeom>
          <a:noFill/>
        </p:spPr>
        <p:txBody>
          <a:bodyPr wrap="square" rtlCol="0">
            <a:spAutoFit/>
          </a:bodyPr>
          <a:lstStyle/>
          <a:p>
            <a:pPr defTabSz="896181"/>
            <a:r>
              <a:rPr lang="en-US" sz="2000" dirty="0">
                <a:cs typeface="Segoe UI" panose="020B0502040204020203" pitchFamily="34" charset="0"/>
              </a:rPr>
              <a:t>Web apps requirements </a:t>
            </a:r>
          </a:p>
          <a:p>
            <a:pPr defTabSz="896181"/>
            <a:endParaRPr lang="en-US" sz="2000" b="1" dirty="0">
              <a:cs typeface="Segoe UI" panose="020B0502040204020203" pitchFamily="34" charset="0"/>
            </a:endParaRPr>
          </a:p>
          <a:p>
            <a:pPr marL="224097" indent="-224097" defTabSz="914225">
              <a:buFont typeface="Arial" panose="020B0604020202020204" pitchFamily="34" charset="0"/>
              <a:buChar char="•"/>
              <a:defRPr/>
            </a:pPr>
            <a:r>
              <a:rPr lang="en-US" sz="2000" dirty="0">
                <a:cs typeface="Segoe UI" panose="020B0502040204020203" pitchFamily="34" charset="0"/>
              </a:rPr>
              <a:t>Operating systems: Windows Server OS </a:t>
            </a:r>
          </a:p>
          <a:p>
            <a:pPr marL="224097" indent="-224097" defTabSz="914225">
              <a:buFont typeface="Arial" panose="020B0604020202020204" pitchFamily="34" charset="0"/>
              <a:buChar char="•"/>
              <a:defRPr/>
            </a:pPr>
            <a:r>
              <a:rPr lang="en-US" sz="2000" dirty="0">
                <a:cs typeface="Segoe UI" panose="020B0502040204020203" pitchFamily="34" charset="0"/>
              </a:rPr>
              <a:t>Web server Version: IIS 7.5 and above</a:t>
            </a:r>
          </a:p>
          <a:p>
            <a:pPr marL="224097" indent="-224097" defTabSz="914225">
              <a:buFont typeface="Arial" panose="020B0604020202020204" pitchFamily="34" charset="0"/>
              <a:buChar char="•"/>
              <a:defRPr/>
            </a:pPr>
            <a:r>
              <a:rPr lang="en-US" sz="2000" dirty="0">
                <a:cs typeface="Segoe UI" panose="020B0502040204020203" pitchFamily="34" charset="0"/>
              </a:rPr>
              <a:t>Access: Local admin access on server for collecting configuration data</a:t>
            </a:r>
          </a:p>
          <a:p>
            <a:pPr marL="224097" indent="-224097" defTabSz="914225">
              <a:buFont typeface="Arial" panose="020B0604020202020204" pitchFamily="34" charset="0"/>
              <a:buChar char="•"/>
              <a:defRPr/>
            </a:pPr>
            <a:r>
              <a:rPr lang="en-US" sz="2000" dirty="0">
                <a:cs typeface="Segoe UI" panose="020B0502040204020203" pitchFamily="34" charset="0"/>
              </a:rPr>
              <a:t>Application framework: ASP.NET</a:t>
            </a:r>
          </a:p>
        </p:txBody>
      </p:sp>
      <p:sp>
        <p:nvSpPr>
          <p:cNvPr id="19" name="TextBox 18">
            <a:extLst>
              <a:ext uri="{FF2B5EF4-FFF2-40B4-BE49-F238E27FC236}">
                <a16:creationId xmlns:a16="http://schemas.microsoft.com/office/drawing/2014/main" id="{D1CD5441-1979-4689-86F0-D08F60B179BA}"/>
              </a:ext>
            </a:extLst>
          </p:cNvPr>
          <p:cNvSpPr txBox="1"/>
          <p:nvPr/>
        </p:nvSpPr>
        <p:spPr>
          <a:xfrm>
            <a:off x="7381421" y="1567580"/>
            <a:ext cx="2762544" cy="2554545"/>
          </a:xfrm>
          <a:prstGeom prst="rect">
            <a:avLst/>
          </a:prstGeom>
          <a:noFill/>
        </p:spPr>
        <p:txBody>
          <a:bodyPr wrap="square" rtlCol="0">
            <a:spAutoFit/>
          </a:bodyPr>
          <a:lstStyle/>
          <a:p>
            <a:pPr defTabSz="896181"/>
            <a:r>
              <a:rPr lang="en-US" sz="2000" dirty="0">
                <a:cs typeface="Segoe UI" panose="020B0502040204020203" pitchFamily="34" charset="0"/>
              </a:rPr>
              <a:t>Server requirements</a:t>
            </a:r>
          </a:p>
          <a:p>
            <a:pPr marL="224097" indent="-224097" defTabSz="914225">
              <a:buFont typeface="Arial" panose="020B0604020202020204" pitchFamily="34" charset="0"/>
              <a:buChar char="•"/>
              <a:defRPr/>
            </a:pPr>
            <a:r>
              <a:rPr lang="en-US" sz="2000" dirty="0">
                <a:cs typeface="Segoe UI" panose="020B0502040204020203" pitchFamily="34" charset="0"/>
              </a:rPr>
              <a:t>Windows Server 2008 R2 and above</a:t>
            </a:r>
          </a:p>
          <a:p>
            <a:pPr marL="224097" indent="-224097" defTabSz="914225">
              <a:buFont typeface="Arial" panose="020B0604020202020204" pitchFamily="34" charset="0"/>
              <a:buChar char="•"/>
              <a:defRPr/>
            </a:pPr>
            <a:r>
              <a:rPr lang="en-US" sz="2000" dirty="0">
                <a:cs typeface="Segoe UI" panose="020B0502040204020203" pitchFamily="34" charset="0"/>
              </a:rPr>
              <a:t>Read only guest user account for software inventory (discovery of installed applications)</a:t>
            </a:r>
          </a:p>
        </p:txBody>
      </p:sp>
      <p:sp>
        <p:nvSpPr>
          <p:cNvPr id="21" name="Title 7">
            <a:extLst>
              <a:ext uri="{FF2B5EF4-FFF2-40B4-BE49-F238E27FC236}">
                <a16:creationId xmlns:a16="http://schemas.microsoft.com/office/drawing/2014/main" id="{DBFE9D44-7C99-46A1-9E41-188DB6D1B812}"/>
              </a:ext>
            </a:extLst>
          </p:cNvPr>
          <p:cNvSpPr txBox="1">
            <a:spLocks/>
          </p:cNvSpPr>
          <p:nvPr/>
        </p:nvSpPr>
        <p:spPr>
          <a:xfrm>
            <a:off x="148086" y="170606"/>
            <a:ext cx="8977254" cy="813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cs typeface="Segoe UI Semibold" panose="020B0702040204020203" pitchFamily="34" charset="0"/>
              </a:rPr>
              <a:t>Supported versions &amp; pre-requisites</a:t>
            </a:r>
          </a:p>
        </p:txBody>
      </p:sp>
      <p:cxnSp>
        <p:nvCxnSpPr>
          <p:cNvPr id="23" name="Straight Connector 22">
            <a:extLst>
              <a:ext uri="{FF2B5EF4-FFF2-40B4-BE49-F238E27FC236}">
                <a16:creationId xmlns:a16="http://schemas.microsoft.com/office/drawing/2014/main" id="{B9504426-E304-4FA9-BADF-B01CFDC8B124}"/>
              </a:ext>
            </a:extLst>
          </p:cNvPr>
          <p:cNvCxnSpPr>
            <a:cxnSpLocks/>
          </p:cNvCxnSpPr>
          <p:nvPr/>
        </p:nvCxnSpPr>
        <p:spPr>
          <a:xfrm>
            <a:off x="547818" y="1334415"/>
            <a:ext cx="1254161"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D24D340-E2F5-481A-AC81-9A707466DE5F}"/>
              </a:ext>
            </a:extLst>
          </p:cNvPr>
          <p:cNvCxnSpPr>
            <a:cxnSpLocks/>
          </p:cNvCxnSpPr>
          <p:nvPr/>
        </p:nvCxnSpPr>
        <p:spPr>
          <a:xfrm>
            <a:off x="545848" y="4783285"/>
            <a:ext cx="3115485"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347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A536CC2-9229-4704-BC15-456804BB2AF8}"/>
              </a:ext>
            </a:extLst>
          </p:cNvPr>
          <p:cNvSpPr>
            <a:spLocks noGrp="1"/>
          </p:cNvSpPr>
          <p:nvPr>
            <p:ph type="title"/>
          </p:nvPr>
        </p:nvSpPr>
        <p:spPr>
          <a:xfrm>
            <a:off x="327006" y="177282"/>
            <a:ext cx="11018520" cy="553998"/>
          </a:xfrm>
        </p:spPr>
        <p:txBody>
          <a:bodyPr>
            <a:noAutofit/>
          </a:bodyPr>
          <a:lstStyle/>
          <a:p>
            <a:r>
              <a:rPr lang="en-US" sz="2400" b="1" dirty="0">
                <a:latin typeface="+mn-lt"/>
                <a:ea typeface="+mn-ea"/>
                <a:cs typeface="Segoe UI Semibold" panose="020B0502040204020203" pitchFamily="34" charset="0"/>
              </a:rPr>
              <a:t>At Scale Discovery </a:t>
            </a:r>
          </a:p>
        </p:txBody>
      </p:sp>
      <p:sp>
        <p:nvSpPr>
          <p:cNvPr id="5" name="TextBox 4">
            <a:extLst>
              <a:ext uri="{FF2B5EF4-FFF2-40B4-BE49-F238E27FC236}">
                <a16:creationId xmlns:a16="http://schemas.microsoft.com/office/drawing/2014/main" id="{4F09C97B-7F5B-407E-82C7-91E2768CDDDF}"/>
              </a:ext>
            </a:extLst>
          </p:cNvPr>
          <p:cNvSpPr txBox="1"/>
          <p:nvPr/>
        </p:nvSpPr>
        <p:spPr>
          <a:xfrm>
            <a:off x="243030" y="1445473"/>
            <a:ext cx="11448227" cy="3385542"/>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Support for ASP.NET web apps hosted on IIS web servers deployed on VMware environment</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Perform bulk discovery of IIS web servers using Azure Migrate appliance</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Discovered server dashboard displays list of IIS web servers and underlying VM infra details</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If IIS web server discovery has failed then error message, possible causes and suggested remediation actions are displayed to help troubleshoot</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p:txBody>
      </p:sp>
    </p:spTree>
    <p:extLst>
      <p:ext uri="{BB962C8B-B14F-4D97-AF65-F5344CB8AC3E}">
        <p14:creationId xmlns:p14="http://schemas.microsoft.com/office/powerpoint/2010/main" val="2752023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DFFEF5C-636E-4035-B92E-42F40E4CC0F4}"/>
              </a:ext>
            </a:extLst>
          </p:cNvPr>
          <p:cNvSpPr>
            <a:spLocks noGrp="1"/>
          </p:cNvSpPr>
          <p:nvPr>
            <p:ph type="title"/>
          </p:nvPr>
        </p:nvSpPr>
        <p:spPr>
          <a:xfrm>
            <a:off x="327006" y="177282"/>
            <a:ext cx="11018520" cy="553998"/>
          </a:xfrm>
        </p:spPr>
        <p:txBody>
          <a:bodyPr vert="horz" lIns="91440" tIns="45720" rIns="91440" bIns="45720" rtlCol="0" anchor="ctr">
            <a:noAutofit/>
          </a:bodyPr>
          <a:lstStyle/>
          <a:p>
            <a:r>
              <a:rPr lang="en-US" sz="2800" b="1" dirty="0">
                <a:latin typeface="+mn-lt"/>
                <a:ea typeface="+mn-ea"/>
                <a:cs typeface="Segoe UI Semibold" panose="020B0502040204020203" pitchFamily="34" charset="0"/>
              </a:rPr>
              <a:t>At Scale Assessment </a:t>
            </a:r>
          </a:p>
        </p:txBody>
      </p:sp>
      <p:sp>
        <p:nvSpPr>
          <p:cNvPr id="5" name="TextBox 4">
            <a:extLst>
              <a:ext uri="{FF2B5EF4-FFF2-40B4-BE49-F238E27FC236}">
                <a16:creationId xmlns:a16="http://schemas.microsoft.com/office/drawing/2014/main" id="{6234968C-B3B6-4420-A30C-2FD1F7EB6608}"/>
              </a:ext>
            </a:extLst>
          </p:cNvPr>
          <p:cNvSpPr txBox="1"/>
          <p:nvPr/>
        </p:nvSpPr>
        <p:spPr>
          <a:xfrm>
            <a:off x="243030" y="1424693"/>
            <a:ext cx="11830782" cy="461664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Allows bulk assessment of web apps based on user defined properties like region, isolation required, offer type and Reserved Pricing</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Assess every individual web app against set of predefined configuration readiness checks like multiple app pools, authentication type, ports etc.</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Provides list of apps that are ready for migration , ready with conditions and not ready for migration</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Provides suggested App Service SKU for migration ​</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Provides monthly cost estimates</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mn-cs"/>
              </a:rPr>
              <a:t>Provides ability to review individual web app assessment result</a:t>
            </a: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a:p>
            <a:pPr marL="342900" marR="0" lvl="0" indent="-342900" algn="l" defTabSz="914367" rtl="0" eaLnBrk="1" fontAlgn="auto" latinLnBrk="0" hangingPunct="1">
              <a:lnSpc>
                <a:spcPct val="100000"/>
              </a:lnSpc>
              <a:spcBef>
                <a:spcPts val="0"/>
              </a:spcBef>
              <a:spcAft>
                <a:spcPts val="0"/>
              </a:spcAft>
              <a:buClr>
                <a:schemeClr val="accent2">
                  <a:lumMod val="75000"/>
                </a:schemeClr>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mn-cs"/>
            </a:endParaRPr>
          </a:p>
        </p:txBody>
      </p:sp>
    </p:spTree>
    <p:extLst>
      <p:ext uri="{BB962C8B-B14F-4D97-AF65-F5344CB8AC3E}">
        <p14:creationId xmlns:p14="http://schemas.microsoft.com/office/powerpoint/2010/main" val="23645583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2871359"/>
            <a:ext cx="12192000" cy="688267"/>
          </a:xfrm>
        </p:spPr>
        <p:txBody>
          <a:bodyPr/>
          <a:lstStyle/>
          <a:p>
            <a:r>
              <a:rPr lang="en-US" sz="2800" dirty="0">
                <a:solidFill>
                  <a:schemeClr val="tx1"/>
                </a:solidFill>
              </a:rPr>
              <a:t>PowerShell Script based Migration (Preview)</a:t>
            </a:r>
          </a:p>
        </p:txBody>
      </p:sp>
      <p:pic>
        <p:nvPicPr>
          <p:cNvPr id="52" name="Picture 51" descr="Graphical user interface, text&#10;&#10;Description automatically generated">
            <a:extLst>
              <a:ext uri="{FF2B5EF4-FFF2-40B4-BE49-F238E27FC236}">
                <a16:creationId xmlns:a16="http://schemas.microsoft.com/office/drawing/2014/main" id="{E519A1A8-063E-D748-B8A2-C598D1A3F2F3}"/>
              </a:ext>
            </a:extLst>
          </p:cNvPr>
          <p:cNvPicPr>
            <a:picLocks noChangeAspect="1"/>
          </p:cNvPicPr>
          <p:nvPr/>
        </p:nvPicPr>
        <p:blipFill>
          <a:blip r:embed="rId2"/>
          <a:stretch>
            <a:fillRect/>
          </a:stretch>
        </p:blipFill>
        <p:spPr>
          <a:xfrm>
            <a:off x="10570032" y="6280258"/>
            <a:ext cx="1520819" cy="501497"/>
          </a:xfrm>
          <a:prstGeom prst="rect">
            <a:avLst/>
          </a:prstGeom>
        </p:spPr>
      </p:pic>
    </p:spTree>
    <p:extLst>
      <p:ext uri="{BB962C8B-B14F-4D97-AF65-F5344CB8AC3E}">
        <p14:creationId xmlns:p14="http://schemas.microsoft.com/office/powerpoint/2010/main" val="245127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themeOverride>
</file>

<file path=ppt/theme/themeOverride2.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themeOverride>
</file>

<file path=ppt/theme/themeOverride3.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themeOverride>
</file>

<file path=ppt/theme/themeOverride4.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themeOverride>
</file>

<file path=ppt/theme/themeOverride5.xml><?xml version="1.0" encoding="utf-8"?>
<a:themeOverride xmlns:a="http://schemas.openxmlformats.org/drawingml/2006/main">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1280</TotalTime>
  <Words>775</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Calibri</vt:lpstr>
      <vt:lpstr>Open Sans</vt:lpstr>
      <vt:lpstr>Segoe UI Semibold</vt:lpstr>
      <vt:lpstr>Arial</vt:lpstr>
      <vt:lpstr>Consolas</vt:lpstr>
      <vt:lpstr>1_Office Theme</vt:lpstr>
      <vt:lpstr>3_Office Theme</vt:lpstr>
      <vt:lpstr>2_Office Theme</vt:lpstr>
      <vt:lpstr>PowerPoint Presentation</vt:lpstr>
      <vt:lpstr>Migrating Web Apps to Azure App Services</vt:lpstr>
      <vt:lpstr>Agenda</vt:lpstr>
      <vt:lpstr>PowerPoint Presentation</vt:lpstr>
      <vt:lpstr>PowerPoint Presentation</vt:lpstr>
      <vt:lpstr>PowerPoint Presentation</vt:lpstr>
      <vt:lpstr>At Scale Discovery </vt:lpstr>
      <vt:lpstr>At Scale Assessment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Gaurav Seth (APP SERVICES)</cp:lastModifiedBy>
  <cp:revision>4</cp:revision>
  <dcterms:created xsi:type="dcterms:W3CDTF">2020-08-18T20:47:27Z</dcterms:created>
  <dcterms:modified xsi:type="dcterms:W3CDTF">2021-11-02T18:57:17Z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